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8"/>
  </p:notesMasterIdLst>
  <p:sldIdLst>
    <p:sldId id="256" r:id="rId2"/>
    <p:sldId id="257" r:id="rId3"/>
    <p:sldId id="258" r:id="rId4"/>
    <p:sldId id="259" r:id="rId5"/>
    <p:sldId id="260" r:id="rId6"/>
    <p:sldId id="264" r:id="rId7"/>
    <p:sldId id="261" r:id="rId8"/>
    <p:sldId id="268" r:id="rId9"/>
    <p:sldId id="263" r:id="rId10"/>
    <p:sldId id="262" r:id="rId11"/>
    <p:sldId id="265" r:id="rId12"/>
    <p:sldId id="266" r:id="rId13"/>
    <p:sldId id="267" r:id="rId14"/>
    <p:sldId id="269" r:id="rId15"/>
    <p:sldId id="270" r:id="rId16"/>
    <p:sldId id="271"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9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6" autoAdjust="0"/>
    <p:restoredTop sz="72352" autoAdjust="0"/>
  </p:normalViewPr>
  <p:slideViewPr>
    <p:cSldViewPr snapToGrid="0">
      <p:cViewPr varScale="1">
        <p:scale>
          <a:sx n="75" d="100"/>
          <a:sy n="75" d="100"/>
        </p:scale>
        <p:origin x="799" y="4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BEF41-85C9-42FD-A04B-3F0431288CB3}" type="datetimeFigureOut">
              <a:rPr lang="it-IT" smtClean="0"/>
              <a:t>08/10/2019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DF8A9-189F-4FB8-97FD-EDEEB5FEAD6D}" type="slidenum">
              <a:rPr lang="it-IT" smtClean="0"/>
              <a:t>‹N›</a:t>
            </a:fld>
            <a:endParaRPr lang="it-IT"/>
          </a:p>
        </p:txBody>
      </p:sp>
    </p:spTree>
    <p:extLst>
      <p:ext uri="{BB962C8B-B14F-4D97-AF65-F5344CB8AC3E}">
        <p14:creationId xmlns:p14="http://schemas.microsoft.com/office/powerpoint/2010/main" val="53361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it.wikipedia.org/wiki/Teoria_della_computazione" TargetMode="External"/><Relationship Id="rId3" Type="http://schemas.openxmlformats.org/officeDocument/2006/relationships/hyperlink" Target="https://it.wikipedia.org/wiki/David_Hilbert" TargetMode="External"/><Relationship Id="rId7" Type="http://schemas.openxmlformats.org/officeDocument/2006/relationships/hyperlink" Target="https://it.wikipedia.org/wiki/Alan_Turing"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it.wikipedia.org/wiki/1936" TargetMode="External"/><Relationship Id="rId5" Type="http://schemas.openxmlformats.org/officeDocument/2006/relationships/hyperlink" Target="https://it.wikipedia.org/wiki/Alonzo_Church" TargetMode="External"/><Relationship Id="rId10" Type="http://schemas.openxmlformats.org/officeDocument/2006/relationships/hyperlink" Target="https://it.wikipedia.org/wiki/Linguaggio" TargetMode="External"/><Relationship Id="rId4" Type="http://schemas.openxmlformats.org/officeDocument/2006/relationships/hyperlink" Target="https://it.wikipedia.org/wiki/1928" TargetMode="External"/><Relationship Id="rId9" Type="http://schemas.openxmlformats.org/officeDocument/2006/relationships/hyperlink" Target="https://it.wikipedia.org/wiki/Linguaggio_formal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F9DF8A9-189F-4FB8-97FD-EDEEB5FEAD6D}" type="slidenum">
              <a:rPr lang="it-IT" smtClean="0"/>
              <a:t>2</a:t>
            </a:fld>
            <a:endParaRPr lang="it-IT"/>
          </a:p>
        </p:txBody>
      </p:sp>
    </p:spTree>
    <p:extLst>
      <p:ext uri="{BB962C8B-B14F-4D97-AF65-F5344CB8AC3E}">
        <p14:creationId xmlns:p14="http://schemas.microsoft.com/office/powerpoint/2010/main" val="291650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3</a:t>
            </a:fld>
            <a:endParaRPr lang="it-IT"/>
          </a:p>
        </p:txBody>
      </p:sp>
    </p:spTree>
    <p:extLst>
      <p:ext uri="{BB962C8B-B14F-4D97-AF65-F5344CB8AC3E}">
        <p14:creationId xmlns:p14="http://schemas.microsoft.com/office/powerpoint/2010/main" val="295700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rtl="0" fontAlgn="base"/>
            <a:r>
              <a:rPr lang="it-IT" sz="1200" b="0" i="0" kern="1200" dirty="0" smtClean="0">
                <a:solidFill>
                  <a:schemeClr val="tx1"/>
                </a:solidFill>
                <a:effectLst/>
                <a:latin typeface="+mn-lt"/>
                <a:ea typeface="+mn-ea"/>
                <a:cs typeface="+mn-cs"/>
              </a:rPr>
              <a:t>L'errore semantico può essere di due tipi: comunicazione falsa o priva di significato. La correttezza semantica è più difficile da verificare. </a:t>
            </a:r>
            <a:endParaRPr lang="it-IT" b="0" i="0" dirty="0" smtClean="0">
              <a:effectLst/>
            </a:endParaRPr>
          </a:p>
          <a:p>
            <a:pPr rtl="0" fontAlgn="base"/>
            <a:r>
              <a:rPr lang="it-IT" sz="1200" b="0" i="0" kern="1200" dirty="0" smtClean="0">
                <a:solidFill>
                  <a:schemeClr val="tx1"/>
                </a:solidFill>
                <a:effectLst/>
                <a:latin typeface="+mn-lt"/>
                <a:ea typeface="+mn-ea"/>
                <a:cs typeface="+mn-cs"/>
              </a:rPr>
              <a:t>Le specifiche lessicali riguardano le regole sulla corretta formazione delle parole </a:t>
            </a:r>
            <a:br>
              <a:rPr lang="it-IT" sz="1200" b="0" i="0" kern="1200" dirty="0" smtClean="0">
                <a:solidFill>
                  <a:schemeClr val="tx1"/>
                </a:solidFill>
                <a:effectLst/>
                <a:latin typeface="+mn-lt"/>
                <a:ea typeface="+mn-ea"/>
                <a:cs typeface="+mn-cs"/>
              </a:rPr>
            </a:br>
            <a:r>
              <a:rPr lang="it-IT" sz="1200" b="0" i="0" kern="1200" dirty="0" smtClean="0">
                <a:solidFill>
                  <a:schemeClr val="tx1"/>
                </a:solidFill>
                <a:effectLst/>
                <a:latin typeface="+mn-lt"/>
                <a:ea typeface="+mn-ea"/>
                <a:cs typeface="+mn-cs"/>
              </a:rPr>
              <a:t> </a:t>
            </a:r>
            <a:br>
              <a:rPr lang="it-IT" sz="1200" b="0" i="0" kern="1200" dirty="0" smtClean="0">
                <a:solidFill>
                  <a:schemeClr val="tx1"/>
                </a:solidFill>
                <a:effectLst/>
                <a:latin typeface="+mn-lt"/>
                <a:ea typeface="+mn-ea"/>
                <a:cs typeface="+mn-cs"/>
              </a:rPr>
            </a:br>
            <a:r>
              <a:rPr lang="it-IT" sz="1200" b="0" i="0" kern="1200" dirty="0" smtClean="0">
                <a:solidFill>
                  <a:schemeClr val="tx1"/>
                </a:solidFill>
                <a:effectLst/>
                <a:latin typeface="+mn-lt"/>
                <a:ea typeface="+mn-ea"/>
                <a:cs typeface="+mn-cs"/>
              </a:rPr>
              <a:t>Le specifiche sintattiche riguardano le regole sulla formazione delle frasi. </a:t>
            </a:r>
            <a:endParaRPr lang="it-IT" b="0" i="0" dirty="0" smtClean="0">
              <a:effectLst/>
            </a:endParaRPr>
          </a:p>
          <a:p>
            <a:endParaRPr lang="it-IT" dirty="0" smtClean="0"/>
          </a:p>
          <a:p>
            <a:r>
              <a:rPr lang="it-IT" dirty="0" smtClean="0"/>
              <a:t>Curiosità: </a:t>
            </a:r>
            <a:r>
              <a:rPr lang="it-IT" dirty="0" smtClean="0"/>
              <a:t>in un film di due anni fa, </a:t>
            </a:r>
            <a:r>
              <a:rPr lang="it-IT" sz="1200" i="1" kern="1200" dirty="0" err="1" smtClean="0">
                <a:solidFill>
                  <a:schemeClr val="tx1"/>
                </a:solidFill>
                <a:effectLst/>
                <a:latin typeface="+mn-lt"/>
                <a:ea typeface="+mn-ea"/>
                <a:cs typeface="+mn-cs"/>
              </a:rPr>
              <a:t>Captain</a:t>
            </a:r>
            <a:r>
              <a:rPr lang="it-IT" sz="1200" i="1" kern="1200" dirty="0" smtClean="0">
                <a:solidFill>
                  <a:schemeClr val="tx1"/>
                </a:solidFill>
                <a:effectLst/>
                <a:latin typeface="+mn-lt"/>
                <a:ea typeface="+mn-ea"/>
                <a:cs typeface="+mn-cs"/>
              </a:rPr>
              <a:t> </a:t>
            </a:r>
            <a:r>
              <a:rPr lang="it-IT" sz="1200" i="1" kern="1200" dirty="0" err="1" smtClean="0">
                <a:solidFill>
                  <a:schemeClr val="tx1"/>
                </a:solidFill>
                <a:effectLst/>
                <a:latin typeface="+mn-lt"/>
                <a:ea typeface="+mn-ea"/>
                <a:cs typeface="+mn-cs"/>
              </a:rPr>
              <a:t>Fantastic</a:t>
            </a:r>
            <a:r>
              <a:rPr lang="it-IT" dirty="0" smtClean="0"/>
              <a:t>, visto proprio in questo periodo, il festeggiare il compleanno di </a:t>
            </a:r>
            <a:r>
              <a:rPr lang="it-IT" sz="1200" kern="1200" dirty="0" smtClean="0">
                <a:solidFill>
                  <a:schemeClr val="tx1"/>
                </a:solidFill>
                <a:effectLst/>
                <a:latin typeface="+mn-lt"/>
                <a:ea typeface="+mn-ea"/>
                <a:cs typeface="+mn-cs"/>
              </a:rPr>
              <a:t>Noam Chomsky</a:t>
            </a:r>
            <a:r>
              <a:rPr lang="it-IT" dirty="0" smtClean="0"/>
              <a:t>, linguista, filosofo, scienziato cognitivista (nascita</a:t>
            </a:r>
            <a:r>
              <a:rPr lang="it-IT" baseline="0" dirty="0" smtClean="0"/>
              <a:t> il </a:t>
            </a:r>
            <a:r>
              <a:rPr lang="it-IT" dirty="0" smtClean="0"/>
              <a:t>7 dicembre 1928)</a:t>
            </a:r>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4</a:t>
            </a:fld>
            <a:endParaRPr lang="it-IT"/>
          </a:p>
        </p:txBody>
      </p:sp>
    </p:spTree>
    <p:extLst>
      <p:ext uri="{BB962C8B-B14F-4D97-AF65-F5344CB8AC3E}">
        <p14:creationId xmlns:p14="http://schemas.microsoft.com/office/powerpoint/2010/main" val="713060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teoricamente possono esistere infiniti linguaggi, ma un linguaggio di programmazione per essere tale deve essere facilmente definibile con un metalinguaggio e maneggiabile; quindi i linguaggi di programmazione veri sono una piccolissima sottoclasse dei possibili linguaggi su un dato alfabeto.</a:t>
            </a:r>
          </a:p>
          <a:p>
            <a:r>
              <a:rPr lang="it-IT" sz="1200" kern="1200" dirty="0" smtClean="0">
                <a:solidFill>
                  <a:schemeClr val="tx1"/>
                </a:solidFill>
                <a:effectLst/>
                <a:latin typeface="+mn-lt"/>
                <a:ea typeface="+mn-ea"/>
                <a:cs typeface="+mn-cs"/>
              </a:rPr>
              <a:t>Per definire un linguaggio possiamo utilizzare diversi approcci:</a:t>
            </a:r>
          </a:p>
          <a:p>
            <a:r>
              <a:rPr lang="it-IT" sz="1200" kern="1200" dirty="0" smtClean="0">
                <a:solidFill>
                  <a:schemeClr val="tx1"/>
                </a:solidFill>
                <a:effectLst/>
                <a:latin typeface="+mn-lt"/>
                <a:ea typeface="+mn-ea"/>
                <a:cs typeface="+mn-cs"/>
              </a:rPr>
              <a:t>- un approccio algebrico, mostrando cioè come il linguaggio è costruito a partire da linguaggi più elementari utilizzando operazioni su linguaggi</a:t>
            </a:r>
          </a:p>
          <a:p>
            <a:r>
              <a:rPr lang="it-IT" sz="1200" kern="1200" dirty="0" smtClean="0">
                <a:solidFill>
                  <a:schemeClr val="tx1"/>
                </a:solidFill>
                <a:effectLst/>
                <a:latin typeface="+mn-lt"/>
                <a:ea typeface="+mn-ea"/>
                <a:cs typeface="+mn-cs"/>
              </a:rPr>
              <a:t>- un approccio generativo, definendo cioè mediante una grammatica le regole strutturali che devono essere soddisfatte dalle sue stringhe</a:t>
            </a:r>
          </a:p>
          <a:p>
            <a:r>
              <a:rPr lang="it-IT" sz="1200" kern="1200" dirty="0" smtClean="0">
                <a:solidFill>
                  <a:schemeClr val="tx1"/>
                </a:solidFill>
                <a:effectLst/>
                <a:latin typeface="+mn-lt"/>
                <a:ea typeface="+mn-ea"/>
                <a:cs typeface="+mn-cs"/>
              </a:rPr>
              <a:t>- un approccio riconoscitivo , formando cioè una ‘macchina’(un algoritmo di riconoscimento) che ricevendo una stringa in input dice se essa appartiene o no al linguaggio.</a:t>
            </a:r>
          </a:p>
          <a:p>
            <a:r>
              <a:rPr lang="it-IT" sz="1200" kern="1200" dirty="0" smtClean="0">
                <a:solidFill>
                  <a:schemeClr val="tx1"/>
                </a:solidFill>
                <a:effectLst/>
                <a:latin typeface="+mn-lt"/>
                <a:ea typeface="+mn-ea"/>
                <a:cs typeface="+mn-cs"/>
              </a:rPr>
              <a:t>Un importante fatto di cui bisogna essere consapevoli è che non</a:t>
            </a:r>
          </a:p>
          <a:p>
            <a:r>
              <a:rPr lang="it-IT" sz="1200" kern="1200" dirty="0" smtClean="0">
                <a:solidFill>
                  <a:schemeClr val="tx1"/>
                </a:solidFill>
                <a:effectLst/>
                <a:latin typeface="+mn-lt"/>
                <a:ea typeface="+mn-ea"/>
                <a:cs typeface="+mn-cs"/>
              </a:rPr>
              <a:t>tutti i linguaggi possono essere riconosciuti mediante programmi di</a:t>
            </a:r>
          </a:p>
          <a:p>
            <a:r>
              <a:rPr lang="it-IT" sz="1200" kern="1200" dirty="0" smtClean="0">
                <a:solidFill>
                  <a:schemeClr val="tx1"/>
                </a:solidFill>
                <a:effectLst/>
                <a:latin typeface="+mn-lt"/>
                <a:ea typeface="+mn-ea"/>
                <a:cs typeface="+mn-cs"/>
              </a:rPr>
              <a:t>calcolatore (o, equivalentemente, mediante algoritmi) e non tutti</a:t>
            </a:r>
          </a:p>
          <a:p>
            <a:r>
              <a:rPr lang="it-IT" sz="1200" kern="1200" dirty="0" smtClean="0">
                <a:solidFill>
                  <a:schemeClr val="tx1"/>
                </a:solidFill>
                <a:effectLst/>
                <a:latin typeface="+mn-lt"/>
                <a:ea typeface="+mn-ea"/>
                <a:cs typeface="+mn-cs"/>
              </a:rPr>
              <a:t>possono essere definiti mediante grammatiche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 </a:t>
            </a:r>
            <a:endParaRPr lang="it-IT" b="0" i="0" dirty="0" smtClean="0">
              <a:effectLst/>
            </a:endParaRPr>
          </a:p>
          <a:p>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5</a:t>
            </a:fld>
            <a:endParaRPr lang="it-IT"/>
          </a:p>
        </p:txBody>
      </p:sp>
    </p:spTree>
    <p:extLst>
      <p:ext uri="{BB962C8B-B14F-4D97-AF65-F5344CB8AC3E}">
        <p14:creationId xmlns:p14="http://schemas.microsoft.com/office/powerpoint/2010/main" val="2510020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t>
            </a:r>
            <a:r>
              <a:rPr lang="it-IT" b="1" dirty="0" err="1" smtClean="0"/>
              <a:t>Entscheidungsproblem</a:t>
            </a:r>
            <a:r>
              <a:rPr lang="it-IT" dirty="0" smtClean="0"/>
              <a:t> (in italiano: "problema della decisione") è un problema posto da </a:t>
            </a:r>
            <a:r>
              <a:rPr lang="it-IT" dirty="0" smtClean="0">
                <a:hlinkClick r:id="rId3" tooltip="David Hilbert"/>
              </a:rPr>
              <a:t>David </a:t>
            </a:r>
            <a:r>
              <a:rPr lang="it-IT" dirty="0" err="1" smtClean="0">
                <a:hlinkClick r:id="rId3" tooltip="David Hilbert"/>
              </a:rPr>
              <a:t>Hilbert</a:t>
            </a:r>
            <a:r>
              <a:rPr lang="it-IT" dirty="0" smtClean="0"/>
              <a:t> nel </a:t>
            </a:r>
            <a:r>
              <a:rPr lang="it-IT" dirty="0" smtClean="0">
                <a:hlinkClick r:id="rId4" tooltip="1928"/>
              </a:rPr>
              <a:t>1928</a:t>
            </a:r>
            <a:r>
              <a:rPr lang="it-IT" dirty="0" smtClean="0"/>
              <a:t>. </a:t>
            </a:r>
          </a:p>
          <a:p>
            <a:r>
              <a:rPr lang="it-IT" dirty="0" smtClean="0"/>
              <a:t>Il problema consiste nel chiedere di esibire una procedura in grado di stabilire, per ogni formula espressa nel linguaggio formale della logica del primo ordine, se tale enunciato è o meno deducibile all'interno del sistema formale.</a:t>
            </a:r>
          </a:p>
          <a:p>
            <a:r>
              <a:rPr lang="it-IT" dirty="0" smtClean="0"/>
              <a:t>Una risposta negativa al problema venne data da </a:t>
            </a:r>
            <a:r>
              <a:rPr lang="it-IT" dirty="0" smtClean="0">
                <a:hlinkClick r:id="rId5" tooltip="Alonzo Church"/>
              </a:rPr>
              <a:t>Alonzo Church</a:t>
            </a:r>
            <a:r>
              <a:rPr lang="it-IT" dirty="0" smtClean="0"/>
              <a:t> nel </a:t>
            </a:r>
            <a:r>
              <a:rPr lang="it-IT" dirty="0" smtClean="0">
                <a:hlinkClick r:id="rId6" tooltip="1936"/>
              </a:rPr>
              <a:t>1936</a:t>
            </a:r>
            <a:r>
              <a:rPr lang="it-IT" dirty="0" smtClean="0"/>
              <a:t>, e da </a:t>
            </a:r>
            <a:r>
              <a:rPr lang="it-IT" dirty="0" smtClean="0">
                <a:hlinkClick r:id="rId7" tooltip="Alan Turing"/>
              </a:rPr>
              <a:t>Alan </a:t>
            </a:r>
            <a:r>
              <a:rPr lang="it-IT" dirty="0" err="1" smtClean="0">
                <a:hlinkClick r:id="rId7" tooltip="Alan Turing"/>
              </a:rPr>
              <a:t>Turing</a:t>
            </a:r>
            <a:r>
              <a:rPr lang="it-IT" dirty="0" smtClean="0"/>
              <a:t>, indipendentemente, pochi mesi dopo, in due lavori che, insieme, costituiscono le basi per la fondazione della </a:t>
            </a:r>
            <a:r>
              <a:rPr lang="it-IT" dirty="0" smtClean="0">
                <a:hlinkClick r:id="rId8" tooltip="Teoria della computazione"/>
              </a:rPr>
              <a:t>teoria della computazione</a:t>
            </a:r>
            <a:r>
              <a:rPr lang="it-IT" dirty="0" smtClean="0"/>
              <a:t>.</a:t>
            </a:r>
          </a:p>
          <a:p>
            <a:endParaRPr lang="it-IT" dirty="0" smtClean="0"/>
          </a:p>
          <a:p>
            <a:r>
              <a:rPr lang="it-IT" dirty="0" smtClean="0"/>
              <a:t>La </a:t>
            </a:r>
            <a:r>
              <a:rPr lang="it-IT" b="1" dirty="0" smtClean="0"/>
              <a:t>teoria della computazione</a:t>
            </a:r>
            <a:r>
              <a:rPr lang="it-IT" dirty="0" smtClean="0"/>
              <a:t> si preoccupa di definire quali proprietà possiede uno specifico </a:t>
            </a:r>
            <a:r>
              <a:rPr lang="it-IT" dirty="0" smtClean="0">
                <a:hlinkClick r:id="rId9" tooltip="Linguaggio formale"/>
              </a:rPr>
              <a:t>linguaggio formale</a:t>
            </a:r>
            <a:r>
              <a:rPr lang="it-IT" dirty="0" smtClean="0"/>
              <a:t>. </a:t>
            </a:r>
          </a:p>
          <a:p>
            <a:r>
              <a:rPr lang="it-IT" dirty="0" smtClean="0"/>
              <a:t>Le principali proprietà ricercate da un </a:t>
            </a:r>
            <a:r>
              <a:rPr lang="it-IT" dirty="0" smtClean="0">
                <a:hlinkClick r:id="rId9" tooltip="Linguaggio formale"/>
              </a:rPr>
              <a:t>linguaggio formale</a:t>
            </a:r>
            <a:r>
              <a:rPr lang="it-IT" dirty="0" smtClean="0"/>
              <a:t> sono:</a:t>
            </a:r>
          </a:p>
          <a:p>
            <a:pPr marL="171450" indent="-171450">
              <a:buFont typeface="Arial" panose="020B0604020202020204" pitchFamily="34" charset="0"/>
              <a:buChar char="•"/>
            </a:pPr>
            <a:r>
              <a:rPr lang="it-IT" dirty="0" smtClean="0"/>
              <a:t>La correttezza</a:t>
            </a:r>
          </a:p>
          <a:p>
            <a:pPr marL="171450" indent="-171450">
              <a:buFont typeface="Arial" panose="020B0604020202020204" pitchFamily="34" charset="0"/>
              <a:buChar char="•"/>
            </a:pPr>
            <a:r>
              <a:rPr lang="it-IT" dirty="0" smtClean="0"/>
              <a:t>La completezza - se il </a:t>
            </a:r>
            <a:r>
              <a:rPr lang="it-IT" dirty="0" smtClean="0">
                <a:hlinkClick r:id="rId10" tooltip="Linguaggio"/>
              </a:rPr>
              <a:t>linguaggio</a:t>
            </a:r>
            <a:r>
              <a:rPr lang="it-IT" dirty="0" smtClean="0"/>
              <a:t> è completo non devono esistere altri enunciati veri ad di fuori di quelli precedentemente estratti.</a:t>
            </a:r>
          </a:p>
          <a:p>
            <a:pPr marL="171450" indent="-171450">
              <a:buFont typeface="Arial" panose="020B0604020202020204" pitchFamily="34" charset="0"/>
              <a:buChar char="•"/>
            </a:pPr>
            <a:r>
              <a:rPr lang="it-IT" dirty="0" smtClean="0"/>
              <a:t>La terminazione</a:t>
            </a:r>
          </a:p>
          <a:p>
            <a:endParaRPr lang="it-IT" dirty="0" smtClean="0"/>
          </a:p>
          <a:p>
            <a:r>
              <a:rPr lang="it-IT" dirty="0" smtClean="0"/>
              <a:t>Tesi di Church-</a:t>
            </a:r>
            <a:r>
              <a:rPr lang="it-IT" dirty="0" err="1" smtClean="0"/>
              <a:t>Turing</a:t>
            </a:r>
            <a:r>
              <a:rPr lang="it-IT" dirty="0" smtClean="0"/>
              <a:t>:</a:t>
            </a:r>
          </a:p>
          <a:p>
            <a:r>
              <a:rPr lang="it-IT" dirty="0" smtClean="0"/>
              <a:t>– Anche assumendo altri modelli di calcolo, diversi dalla macchina di </a:t>
            </a:r>
            <a:r>
              <a:rPr lang="it-IT" dirty="0" err="1" smtClean="0"/>
              <a:t>Turing</a:t>
            </a:r>
            <a:r>
              <a:rPr lang="it-IT" dirty="0" smtClean="0"/>
              <a:t>, si afferma che tutti questi modelli sono fra loro equivalenti</a:t>
            </a:r>
          </a:p>
          <a:p>
            <a:r>
              <a:rPr lang="it-IT" dirty="0" smtClean="0"/>
              <a:t>– Un problema calcolabile secondo il modello della macchina di </a:t>
            </a:r>
            <a:r>
              <a:rPr lang="it-IT" dirty="0" err="1" smtClean="0"/>
              <a:t>Turing</a:t>
            </a:r>
            <a:r>
              <a:rPr lang="it-IT" dirty="0" smtClean="0"/>
              <a:t> è calcolabile anche rispetto ad altri modelli</a:t>
            </a:r>
          </a:p>
          <a:p>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6</a:t>
            </a:fld>
            <a:endParaRPr lang="it-IT"/>
          </a:p>
        </p:txBody>
      </p:sp>
    </p:spTree>
    <p:extLst>
      <p:ext uri="{BB962C8B-B14F-4D97-AF65-F5344CB8AC3E}">
        <p14:creationId xmlns:p14="http://schemas.microsoft.com/office/powerpoint/2010/main" val="2879711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65100" indent="-165100" algn="just">
              <a:lnSpc>
                <a:spcPts val="1155"/>
              </a:lnSpc>
              <a:spcAft>
                <a:spcPts val="210"/>
              </a:spcAft>
            </a:pPr>
            <a:r>
              <a:rPr lang="it" sz="1200" dirty="0" smtClean="0">
                <a:latin typeface="Century Schoolbook"/>
              </a:rPr>
              <a:t>Prima di specializzarci nella costruzione di algoritmi (e poi di programmi) per un particolare calcolatore è bene convincersi che </a:t>
            </a:r>
            <a:r>
              <a:rPr lang="it" sz="1200" b="1" dirty="0" smtClean="0">
                <a:latin typeface="Century Schoolbook"/>
              </a:rPr>
              <a:t>non </a:t>
            </a:r>
            <a:r>
              <a:rPr lang="it" sz="1200" dirty="0" smtClean="0">
                <a:latin typeface="Century Schoolbook"/>
              </a:rPr>
              <a:t>esiste un unico </a:t>
            </a:r>
            <a:r>
              <a:rPr lang="it" sz="1200" i="1" dirty="0" smtClean="0">
                <a:latin typeface="Century Schoolbook"/>
              </a:rPr>
              <a:t>modello di calcolo</a:t>
            </a:r>
          </a:p>
          <a:p>
            <a:pPr marL="165100" indent="-165100">
              <a:lnSpc>
                <a:spcPts val="1155"/>
              </a:lnSpc>
              <a:spcAft>
                <a:spcPts val="210"/>
              </a:spcAft>
            </a:pPr>
            <a:r>
              <a:rPr lang="it" sz="1200" dirty="0" smtClean="0">
                <a:latin typeface="Century Schoolbook"/>
              </a:rPr>
              <a:t>•    Ogni modello richiede un differente approccio alla soluzione dei problemi, proponendo un </a:t>
            </a:r>
            <a:r>
              <a:rPr lang="it" sz="1200" dirty="0" smtClean="0">
                <a:solidFill>
                  <a:srgbClr val="C70103"/>
                </a:solidFill>
                <a:latin typeface="Century Schoolbook"/>
              </a:rPr>
              <a:t>modello </a:t>
            </a:r>
            <a:r>
              <a:rPr lang="it" sz="1200" b="1" dirty="0" smtClean="0">
                <a:solidFill>
                  <a:srgbClr val="C70103"/>
                </a:solidFill>
                <a:latin typeface="Century Schoolbook"/>
              </a:rPr>
              <a:t>teorico </a:t>
            </a:r>
            <a:r>
              <a:rPr lang="it" sz="1200" dirty="0" smtClean="0">
                <a:solidFill>
                  <a:srgbClr val="C70103"/>
                </a:solidFill>
                <a:latin typeface="Century Schoolbook"/>
              </a:rPr>
              <a:t>di macchina di calcolo </a:t>
            </a:r>
            <a:r>
              <a:rPr lang="it" sz="1200" dirty="0" smtClean="0">
                <a:latin typeface="Century Schoolbook"/>
              </a:rPr>
              <a:t>(di esecutore) con </a:t>
            </a:r>
            <a:r>
              <a:rPr lang="it" sz="1200" i="1" dirty="0" smtClean="0">
                <a:latin typeface="Century Schoolbook"/>
              </a:rPr>
              <a:t>caratteristiche </a:t>
            </a:r>
            <a:r>
              <a:rPr lang="it" sz="1200" dirty="0" smtClean="0">
                <a:latin typeface="Century Schoolbook"/>
              </a:rPr>
              <a:t>e </a:t>
            </a:r>
            <a:r>
              <a:rPr lang="it" sz="1200" i="1" dirty="0" smtClean="0">
                <a:latin typeface="Century Schoolbook"/>
              </a:rPr>
              <a:t>capacità</a:t>
            </a:r>
            <a:r>
              <a:rPr lang="it" sz="1200" dirty="0" smtClean="0">
                <a:latin typeface="Century Schoolbook"/>
              </a:rPr>
              <a:t> differenti</a:t>
            </a:r>
          </a:p>
          <a:p>
            <a:pPr marL="165100" indent="-165100">
              <a:lnSpc>
                <a:spcPts val="1180"/>
              </a:lnSpc>
              <a:spcAft>
                <a:spcPts val="210"/>
              </a:spcAft>
            </a:pPr>
            <a:r>
              <a:rPr lang="it" sz="1200" dirty="0" smtClean="0">
                <a:latin typeface="Century Schoolbook"/>
              </a:rPr>
              <a:t>•    Basarsi su un modello di macchina astratta è necessario per poter </a:t>
            </a:r>
            <a:r>
              <a:rPr lang="it" sz="1200" dirty="0" smtClean="0">
                <a:solidFill>
                  <a:srgbClr val="C70103"/>
                </a:solidFill>
                <a:latin typeface="Century Schoolbook"/>
              </a:rPr>
              <a:t>confrontare </a:t>
            </a:r>
            <a:r>
              <a:rPr lang="it" sz="1200" i="1" dirty="0" smtClean="0">
                <a:solidFill>
                  <a:srgbClr val="C70103"/>
                </a:solidFill>
                <a:latin typeface="Century Schoolbook"/>
              </a:rPr>
              <a:t>l’</a:t>
            </a:r>
            <a:r>
              <a:rPr lang="it" sz="1200" b="1" dirty="0" smtClean="0">
                <a:solidFill>
                  <a:srgbClr val="C70103"/>
                </a:solidFill>
                <a:latin typeface="Century Schoolbook"/>
              </a:rPr>
              <a:t>efficienza </a:t>
            </a:r>
            <a:r>
              <a:rPr lang="it" sz="1200" dirty="0" smtClean="0">
                <a:latin typeface="Century Schoolbook"/>
              </a:rPr>
              <a:t>di due differenti </a:t>
            </a:r>
            <a:r>
              <a:rPr lang="it" sz="1200" i="1" dirty="0" smtClean="0">
                <a:latin typeface="Century Schoolbook"/>
              </a:rPr>
              <a:t>algoritmi</a:t>
            </a:r>
            <a:r>
              <a:rPr lang="it" sz="1200" dirty="0" smtClean="0">
                <a:latin typeface="Century Schoolbook"/>
              </a:rPr>
              <a:t>, a prescindere dalla loro implementazione e dalla velocità del computer su cui eseguiremo il programma codificato in linguaggio macchina</a:t>
            </a:r>
          </a:p>
          <a:p>
            <a:pPr marL="165100" indent="-165100">
              <a:lnSpc>
                <a:spcPts val="1180"/>
              </a:lnSpc>
            </a:pPr>
            <a:r>
              <a:rPr lang="it" sz="1200" dirty="0" smtClean="0">
                <a:latin typeface="Century Schoolbook"/>
              </a:rPr>
              <a:t>•    Basandoci su un modello di calcolo </a:t>
            </a:r>
            <a:r>
              <a:rPr lang="it" sz="1200" b="1" dirty="0" smtClean="0">
                <a:solidFill>
                  <a:srgbClr val="C70103"/>
                </a:solidFill>
                <a:latin typeface="Century Schoolbook"/>
              </a:rPr>
              <a:t>astratto, </a:t>
            </a:r>
            <a:r>
              <a:rPr lang="it" sz="1200" dirty="0" smtClean="0">
                <a:latin typeface="Century Schoolbook"/>
              </a:rPr>
              <a:t>ma </a:t>
            </a:r>
            <a:r>
              <a:rPr lang="it" sz="1200" b="1" dirty="0" smtClean="0">
                <a:solidFill>
                  <a:srgbClr val="C70103"/>
                </a:solidFill>
                <a:latin typeface="Century Schoolbook"/>
              </a:rPr>
              <a:t>semplificato, </a:t>
            </a:r>
            <a:r>
              <a:rPr lang="it" sz="1200" dirty="0" smtClean="0">
                <a:latin typeface="Century Schoolbook"/>
              </a:rPr>
              <a:t>è più semplice dimostrare in termini rigorosi la </a:t>
            </a:r>
            <a:r>
              <a:rPr lang="it" sz="1200" i="1" dirty="0" smtClean="0">
                <a:latin typeface="Century Schoolbook"/>
              </a:rPr>
              <a:t>correttezza</a:t>
            </a:r>
            <a:r>
              <a:rPr lang="it" sz="1200" dirty="0" smtClean="0">
                <a:latin typeface="Century Schoolbook"/>
              </a:rPr>
              <a:t> di un determinato algoritmo</a:t>
            </a:r>
          </a:p>
          <a:p>
            <a:endParaRPr lang="it-IT" sz="1200" kern="120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Nel 1936 il matematico inglese Alan </a:t>
            </a:r>
            <a:r>
              <a:rPr lang="it-IT" sz="1200" kern="1200" dirty="0" err="1" smtClean="0">
                <a:solidFill>
                  <a:schemeClr val="tx1"/>
                </a:solidFill>
                <a:effectLst/>
                <a:latin typeface="+mn-lt"/>
                <a:ea typeface="+mn-ea"/>
                <a:cs typeface="+mn-cs"/>
              </a:rPr>
              <a:t>Turing</a:t>
            </a:r>
            <a:r>
              <a:rPr lang="it-IT" sz="1200" kern="1200" dirty="0" smtClean="0">
                <a:solidFill>
                  <a:schemeClr val="tx1"/>
                </a:solidFill>
                <a:effectLst/>
                <a:latin typeface="+mn-lt"/>
                <a:ea typeface="+mn-ea"/>
                <a:cs typeface="+mn-cs"/>
              </a:rPr>
              <a:t> propose l'idea di una macchina astratta che fosse capace di eseguire ogni tipo di calcolo su numeri e simboli. </a:t>
            </a:r>
          </a:p>
          <a:p>
            <a:r>
              <a:rPr lang="it-IT" sz="1200" kern="1200" dirty="0" smtClean="0">
                <a:solidFill>
                  <a:schemeClr val="tx1"/>
                </a:solidFill>
                <a:effectLst/>
                <a:latin typeface="+mn-lt"/>
                <a:ea typeface="+mn-ea"/>
                <a:cs typeface="+mn-cs"/>
              </a:rPr>
              <a:t>Una macchina di </a:t>
            </a:r>
            <a:r>
              <a:rPr lang="it-IT" sz="1200" kern="1200" dirty="0" err="1" smtClean="0">
                <a:solidFill>
                  <a:schemeClr val="tx1"/>
                </a:solidFill>
                <a:effectLst/>
                <a:latin typeface="+mn-lt"/>
                <a:ea typeface="+mn-ea"/>
                <a:cs typeface="+mn-cs"/>
              </a:rPr>
              <a:t>Turing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MdT</a:t>
            </a:r>
            <a:r>
              <a:rPr lang="it-IT" sz="1200" kern="1200" dirty="0" smtClean="0">
                <a:solidFill>
                  <a:schemeClr val="tx1"/>
                </a:solidFill>
                <a:effectLst/>
                <a:latin typeface="+mn-lt"/>
                <a:ea typeface="+mn-ea"/>
                <a:cs typeface="+mn-cs"/>
              </a:rPr>
              <a:t>) è definita da un insieme di regole che definiscono il comportamento della macchina su un nastro di input-output (lettura e scrittura). Il nastro può essere immaginato come un nastro di carta di lunghezza infinita, diviso in quadratini dette celle. Ogni cella contiene un simbolo oppure è vuota. Una </a:t>
            </a:r>
            <a:r>
              <a:rPr lang="it-IT" sz="1200" kern="1200" dirty="0" err="1" smtClean="0">
                <a:solidFill>
                  <a:schemeClr val="tx1"/>
                </a:solidFill>
                <a:effectLst/>
                <a:latin typeface="+mn-lt"/>
                <a:ea typeface="+mn-ea"/>
                <a:cs typeface="+mn-cs"/>
              </a:rPr>
              <a:t>MdT</a:t>
            </a:r>
            <a:r>
              <a:rPr lang="it-IT" sz="1200" kern="1200" dirty="0" smtClean="0">
                <a:solidFill>
                  <a:schemeClr val="tx1"/>
                </a:solidFill>
                <a:effectLst/>
                <a:latin typeface="+mn-lt"/>
                <a:ea typeface="+mn-ea"/>
                <a:cs typeface="+mn-cs"/>
              </a:rPr>
              <a:t> ha una testina che si sposta lungo il nastro leggendo, scrivendo oppure cancellando simboli nelle celle del nastro. La macchina analizza il nastro, una cella alla volta, iniziando dalla cella che contiene il simbolo più a sinistra nel nastro.  </a:t>
            </a:r>
          </a:p>
          <a:p>
            <a:r>
              <a:rPr lang="it-IT" sz="1200" kern="1200" dirty="0" smtClean="0">
                <a:solidFill>
                  <a:schemeClr val="tx1"/>
                </a:solidFill>
                <a:effectLst/>
                <a:latin typeface="+mn-lt"/>
                <a:ea typeface="+mn-ea"/>
                <a:cs typeface="+mn-cs"/>
              </a:rPr>
              <a:t>Ad ogni passo, la macchina </a:t>
            </a:r>
          </a:p>
          <a:p>
            <a:pPr marL="171450" lvl="0" indent="-171450">
              <a:buFont typeface="Arial" panose="020B0604020202020204" pitchFamily="34" charset="0"/>
              <a:buChar char="•"/>
            </a:pPr>
            <a:r>
              <a:rPr lang="it-IT" sz="1200" kern="1200" dirty="0" smtClean="0">
                <a:solidFill>
                  <a:schemeClr val="tx1"/>
                </a:solidFill>
                <a:effectLst/>
                <a:latin typeface="+mn-lt"/>
                <a:ea typeface="+mn-ea"/>
                <a:cs typeface="+mn-cs"/>
              </a:rPr>
              <a:t>legge un simbolo sul nastro e in accordo al suo stato interno corrente: </a:t>
            </a:r>
          </a:p>
          <a:p>
            <a:pPr marL="171450" lvl="0" indent="-171450">
              <a:buFont typeface="Arial" panose="020B0604020202020204" pitchFamily="34" charset="0"/>
              <a:buChar char="•"/>
            </a:pPr>
            <a:r>
              <a:rPr lang="it-IT" sz="1200" kern="1200" dirty="0" smtClean="0">
                <a:solidFill>
                  <a:schemeClr val="tx1"/>
                </a:solidFill>
                <a:effectLst/>
                <a:latin typeface="+mn-lt"/>
                <a:ea typeface="+mn-ea"/>
                <a:cs typeface="+mn-cs"/>
              </a:rPr>
              <a:t>decide il suo prossimo stato interno; </a:t>
            </a:r>
          </a:p>
          <a:p>
            <a:pPr marL="171450" lvl="0" indent="-171450">
              <a:buFont typeface="Arial" panose="020B0604020202020204" pitchFamily="34" charset="0"/>
              <a:buChar char="•"/>
            </a:pPr>
            <a:r>
              <a:rPr lang="it-IT" sz="1200" kern="1200" dirty="0" smtClean="0">
                <a:solidFill>
                  <a:schemeClr val="tx1"/>
                </a:solidFill>
                <a:effectLst/>
                <a:latin typeface="+mn-lt"/>
                <a:ea typeface="+mn-ea"/>
                <a:cs typeface="+mn-cs"/>
              </a:rPr>
              <a:t>scrive un simbolo sul nastro e decide se spostare o meno la testina a sinistra o a destra di una posizione.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it" sz="1200" dirty="0" smtClean="0">
              <a:latin typeface="Century Schoolboo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it" sz="1200" dirty="0" smtClean="0">
                <a:latin typeface="Century Schoolbook"/>
              </a:rPr>
              <a:t>Il fatto che sia </a:t>
            </a:r>
            <a:r>
              <a:rPr lang="it" sz="1200" b="1" dirty="0" smtClean="0">
                <a:solidFill>
                  <a:srgbClr val="C70103"/>
                </a:solidFill>
                <a:latin typeface="Century Schoolbook"/>
              </a:rPr>
              <a:t>deterministico </a:t>
            </a:r>
            <a:r>
              <a:rPr lang="it" sz="1200" dirty="0" smtClean="0">
                <a:latin typeface="Century Schoolbook"/>
              </a:rPr>
              <a:t>sta ad indicare che ad ogni coppia “stato/simbolo” che viene incontrata dalla macchina, è </a:t>
            </a:r>
            <a:r>
              <a:rPr lang="it" sz="1200" b="1" dirty="0" smtClean="0">
                <a:latin typeface="Century Schoolbook"/>
              </a:rPr>
              <a:t>univocamente </a:t>
            </a:r>
            <a:r>
              <a:rPr lang="it" sz="1200" dirty="0" smtClean="0">
                <a:latin typeface="Century Schoolbook"/>
              </a:rPr>
              <a:t>determinata l’azione e lo stato compiuto dalla macchina stessa; in questo modo la macchina può eseguire solo un’operazione per volta</a:t>
            </a:r>
          </a:p>
          <a:p>
            <a:pPr marL="0" lvl="0" indent="0">
              <a:buFont typeface="Arial" panose="020B0604020202020204" pitchFamily="34" charset="0"/>
              <a:buNone/>
            </a:pPr>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7</a:t>
            </a:fld>
            <a:endParaRPr lang="it-IT"/>
          </a:p>
        </p:txBody>
      </p:sp>
    </p:spTree>
    <p:extLst>
      <p:ext uri="{BB962C8B-B14F-4D97-AF65-F5344CB8AC3E}">
        <p14:creationId xmlns:p14="http://schemas.microsoft.com/office/powerpoint/2010/main" val="30981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 Linguaggi imperativi:</a:t>
            </a:r>
          </a:p>
          <a:p>
            <a:r>
              <a:rPr lang="it-IT" sz="1200" kern="1200" dirty="0" smtClean="0">
                <a:solidFill>
                  <a:schemeClr val="tx1"/>
                </a:solidFill>
                <a:effectLst/>
                <a:latin typeface="+mn-lt"/>
                <a:ea typeface="+mn-ea"/>
                <a:cs typeface="+mn-cs"/>
              </a:rPr>
              <a:t>	– Il modello computazionale è basato sui cambiamenti di stato della memoria della macchina</a:t>
            </a:r>
          </a:p>
          <a:p>
            <a:r>
              <a:rPr lang="it-IT" sz="1200" kern="1200" dirty="0" smtClean="0">
                <a:solidFill>
                  <a:schemeClr val="tx1"/>
                </a:solidFill>
                <a:effectLst/>
                <a:latin typeface="+mn-lt"/>
                <a:ea typeface="+mn-ea"/>
                <a:cs typeface="+mn-cs"/>
              </a:rPr>
              <a:t>	– È centrale il concetto di assegnazione di un valore ad una locazione di memoria (variabile)</a:t>
            </a:r>
          </a:p>
          <a:p>
            <a:r>
              <a:rPr lang="it-IT" sz="1200" kern="1200" dirty="0" smtClean="0">
                <a:solidFill>
                  <a:schemeClr val="tx1"/>
                </a:solidFill>
                <a:effectLst/>
                <a:latin typeface="+mn-lt"/>
                <a:ea typeface="+mn-ea"/>
                <a:cs typeface="+mn-cs"/>
              </a:rPr>
              <a:t>	– Il compito del programmatore è costruire una sequenza di assegnazioni (spesso reiterandole più volte) che producano lo stato finale (in modo tale che questo rappresenti la soluzione del problema)</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 Linguaggi dichiarativi:</a:t>
            </a:r>
          </a:p>
          <a:p>
            <a:r>
              <a:rPr lang="it-IT" sz="1200" kern="1200" dirty="0" smtClean="0">
                <a:solidFill>
                  <a:schemeClr val="tx1"/>
                </a:solidFill>
                <a:effectLst/>
                <a:latin typeface="+mn-lt"/>
                <a:ea typeface="+mn-ea"/>
                <a:cs typeface="+mn-cs"/>
              </a:rPr>
              <a:t>	– Il modello computazionale è basato sui concetti di funzione e relazione</a:t>
            </a:r>
          </a:p>
          <a:p>
            <a:r>
              <a:rPr lang="it-IT" sz="1200" kern="1200" dirty="0" smtClean="0">
                <a:solidFill>
                  <a:schemeClr val="tx1"/>
                </a:solidFill>
                <a:effectLst/>
                <a:latin typeface="+mn-lt"/>
                <a:ea typeface="+mn-ea"/>
                <a:cs typeface="+mn-cs"/>
              </a:rPr>
              <a:t>	– Il programmatore non ragiona in termini di assegnazioni di valori, ma di relazioni fra entità e di valori di una funzione</a:t>
            </a:r>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11</a:t>
            </a:fld>
            <a:endParaRPr lang="it-IT"/>
          </a:p>
        </p:txBody>
      </p:sp>
    </p:spTree>
    <p:extLst>
      <p:ext uri="{BB962C8B-B14F-4D97-AF65-F5344CB8AC3E}">
        <p14:creationId xmlns:p14="http://schemas.microsoft.com/office/powerpoint/2010/main" val="34110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I programmatori inesperti tendono ad “aggrovigliare” il programma introducendo numerosi salti privi di regole (spaghetti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È stato dimostrato (Teorema fondamentale della programmazione strutturata di </a:t>
            </a:r>
            <a:r>
              <a:rPr lang="it-IT" sz="1200" kern="1200" dirty="0" err="1" smtClean="0">
                <a:solidFill>
                  <a:schemeClr val="tx1"/>
                </a:solidFill>
                <a:effectLst/>
                <a:latin typeface="+mn-lt"/>
                <a:ea typeface="+mn-ea"/>
                <a:cs typeface="+mn-cs"/>
              </a:rPr>
              <a:t>Jacopini</a:t>
            </a:r>
            <a:r>
              <a:rPr lang="it-IT" sz="1200" kern="1200" dirty="0" smtClean="0">
                <a:solidFill>
                  <a:schemeClr val="tx1"/>
                </a:solidFill>
                <a:effectLst/>
                <a:latin typeface="+mn-lt"/>
                <a:ea typeface="+mn-ea"/>
                <a:cs typeface="+mn-cs"/>
              </a:rPr>
              <a:t> e </a:t>
            </a:r>
            <a:r>
              <a:rPr lang="it-IT" sz="1200" kern="1200" dirty="0" err="1" smtClean="0">
                <a:solidFill>
                  <a:schemeClr val="tx1"/>
                </a:solidFill>
                <a:effectLst/>
                <a:latin typeface="+mn-lt"/>
                <a:ea typeface="+mn-ea"/>
                <a:cs typeface="+mn-cs"/>
              </a:rPr>
              <a:t>Böhm</a:t>
            </a:r>
            <a:r>
              <a:rPr lang="it-IT" sz="1200" kern="1200" dirty="0" smtClean="0">
                <a:solidFill>
                  <a:schemeClr val="tx1"/>
                </a:solidFill>
                <a:effectLst/>
                <a:latin typeface="+mn-lt"/>
                <a:ea typeface="+mn-ea"/>
                <a:cs typeface="+mn-cs"/>
              </a:rPr>
              <a:t>) che ogni programma può essere codificato attenendosi esclusivamente a tre strutture fondamentali: Sequenziale, Iterativa, Condizionale.</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L’istruzione di salto incondizionato (“vai al passo ...”) viene quindi rimpiazzata da un’istruzione di salto condizionato (“se ... allora vai al passo ...”) realizzato dalla struttura iterativa (più spesso come “fintanto che la condizione ... è verificata vai al passo ...”)</a:t>
            </a:r>
          </a:p>
          <a:p>
            <a:r>
              <a:rPr lang="it-IT" sz="1200" kern="1200" dirty="0" smtClean="0">
                <a:solidFill>
                  <a:schemeClr val="tx1"/>
                </a:solidFill>
                <a:effectLst/>
                <a:latin typeface="+mn-lt"/>
                <a:ea typeface="+mn-ea"/>
                <a:cs typeface="+mn-cs"/>
              </a:rPr>
              <a:t>Il salto incondizionato infatti, oltre ad essere inutile (è una delle conseguenze indirette del Teorema di </a:t>
            </a:r>
            <a:r>
              <a:rPr lang="it-IT" sz="1200" kern="1200" dirty="0" err="1" smtClean="0">
                <a:solidFill>
                  <a:schemeClr val="tx1"/>
                </a:solidFill>
                <a:effectLst/>
                <a:latin typeface="+mn-lt"/>
                <a:ea typeface="+mn-ea"/>
                <a:cs typeface="+mn-cs"/>
              </a:rPr>
              <a:t>Jacopini</a:t>
            </a:r>
            <a:r>
              <a:rPr lang="it-IT" sz="1200" kern="1200" dirty="0" smtClean="0">
                <a:solidFill>
                  <a:schemeClr val="tx1"/>
                </a:solidFill>
                <a:effectLst/>
                <a:latin typeface="+mn-lt"/>
                <a:ea typeface="+mn-ea"/>
                <a:cs typeface="+mn-cs"/>
              </a:rPr>
              <a:t> e </a:t>
            </a:r>
            <a:r>
              <a:rPr lang="it-IT" sz="1200" kern="1200" dirty="0" err="1" smtClean="0">
                <a:solidFill>
                  <a:schemeClr val="tx1"/>
                </a:solidFill>
                <a:effectLst/>
                <a:latin typeface="+mn-lt"/>
                <a:ea typeface="+mn-ea"/>
                <a:cs typeface="+mn-cs"/>
              </a:rPr>
              <a:t>Böhm</a:t>
            </a:r>
            <a:r>
              <a:rPr lang="it-IT" sz="1200" kern="1200" dirty="0" smtClean="0">
                <a:solidFill>
                  <a:schemeClr val="tx1"/>
                </a:solidFill>
                <a:effectLst/>
                <a:latin typeface="+mn-lt"/>
                <a:ea typeface="+mn-ea"/>
                <a:cs typeface="+mn-cs"/>
              </a:rPr>
              <a:t>) crea problemi nella comprensione e nella manutenzione del software</a:t>
            </a:r>
          </a:p>
          <a:p>
            <a:endParaRPr lang="it-IT" sz="1200" kern="120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13</a:t>
            </a:fld>
            <a:endParaRPr lang="it-IT"/>
          </a:p>
        </p:txBody>
      </p:sp>
    </p:spTree>
    <p:extLst>
      <p:ext uri="{BB962C8B-B14F-4D97-AF65-F5344CB8AC3E}">
        <p14:creationId xmlns:p14="http://schemas.microsoft.com/office/powerpoint/2010/main" val="3402139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Font typeface="Verdana" panose="020B0604030504040204" pitchFamily="34" charset="0"/>
              <a:buChar char="#"/>
            </a:pPr>
            <a:endParaRPr lang="it-IT" dirty="0" smtClean="0"/>
          </a:p>
          <a:p>
            <a:pPr lvl="1">
              <a:buFont typeface="Verdana" panose="020B0604030504040204" pitchFamily="34" charset="0"/>
              <a:buChar char="@"/>
            </a:pPr>
            <a:r>
              <a:rPr lang="it-IT" dirty="0" smtClean="0"/>
              <a:t> </a:t>
            </a:r>
            <a:r>
              <a:rPr lang="it-IT" b="1" dirty="0" smtClean="0"/>
              <a:t>Classe: </a:t>
            </a:r>
            <a:r>
              <a:rPr lang="it-IT" dirty="0" smtClean="0"/>
              <a:t>definisce attributi e metodi</a:t>
            </a:r>
          </a:p>
          <a:p>
            <a:pPr lvl="1">
              <a:buFont typeface="Verdana" panose="020B0604030504040204" pitchFamily="34" charset="0"/>
              <a:buChar char="@"/>
            </a:pPr>
            <a:r>
              <a:rPr lang="it-IT" dirty="0" smtClean="0"/>
              <a:t> </a:t>
            </a:r>
            <a:r>
              <a:rPr lang="it-IT" b="1" dirty="0" smtClean="0"/>
              <a:t>Incapsulamento</a:t>
            </a:r>
            <a:r>
              <a:rPr lang="it-IT" dirty="0" smtClean="0"/>
              <a:t> (information </a:t>
            </a:r>
            <a:r>
              <a:rPr lang="it-IT" dirty="0" err="1" smtClean="0"/>
              <a:t>hiding</a:t>
            </a:r>
            <a:r>
              <a:rPr lang="it-IT" dirty="0" smtClean="0"/>
              <a:t>): suddivisione di un oggetto in interfaccia (public) e implementazione (private)</a:t>
            </a:r>
          </a:p>
          <a:p>
            <a:pPr lvl="1">
              <a:buFont typeface="Verdana" panose="020B0604030504040204" pitchFamily="34" charset="0"/>
              <a:buChar char="@"/>
            </a:pPr>
            <a:r>
              <a:rPr lang="it-IT" dirty="0" smtClean="0"/>
              <a:t> </a:t>
            </a:r>
            <a:r>
              <a:rPr lang="it-IT" b="1" dirty="0" smtClean="0"/>
              <a:t>Oggetto</a:t>
            </a:r>
            <a:r>
              <a:rPr lang="it-IT" dirty="0" smtClean="0"/>
              <a:t>: istanza di una classe</a:t>
            </a:r>
          </a:p>
          <a:p>
            <a:pPr lvl="1">
              <a:buFont typeface="Verdana" panose="020B0604030504040204" pitchFamily="34" charset="0"/>
              <a:buChar char="@"/>
            </a:pPr>
            <a:r>
              <a:rPr lang="it-IT" dirty="0" smtClean="0"/>
              <a:t> </a:t>
            </a:r>
            <a:r>
              <a:rPr lang="it-IT" b="1" dirty="0" smtClean="0"/>
              <a:t>Ereditarietà</a:t>
            </a:r>
            <a:r>
              <a:rPr lang="it-IT" dirty="0" smtClean="0"/>
              <a:t>: consente di definire nuove classi per specializzazione o estensione di classi preesistenti</a:t>
            </a:r>
          </a:p>
          <a:p>
            <a:pPr lvl="1">
              <a:lnSpc>
                <a:spcPct val="100000"/>
              </a:lnSpc>
              <a:buFont typeface="Verdana" panose="020B0604030504040204" pitchFamily="34" charset="0"/>
              <a:buChar char="@"/>
            </a:pPr>
            <a:r>
              <a:rPr lang="it-IT" dirty="0" smtClean="0"/>
              <a:t> </a:t>
            </a:r>
            <a:r>
              <a:rPr lang="it-IT" b="1" dirty="0" smtClean="0"/>
              <a:t>Polimorfismo</a:t>
            </a:r>
            <a:r>
              <a:rPr lang="it-IT" dirty="0" smtClean="0"/>
              <a:t>: consente di invocare operazioni su un oggetto, pur non essendo nota a tempo di compilazione la classe cui fa riferimento l’oggetto </a:t>
            </a:r>
            <a:endParaRPr lang="it-IT" dirty="0"/>
          </a:p>
        </p:txBody>
      </p:sp>
      <p:sp>
        <p:nvSpPr>
          <p:cNvPr id="4" name="Segnaposto numero diapositiva 3"/>
          <p:cNvSpPr>
            <a:spLocks noGrp="1"/>
          </p:cNvSpPr>
          <p:nvPr>
            <p:ph type="sldNum" sz="quarter" idx="10"/>
          </p:nvPr>
        </p:nvSpPr>
        <p:spPr/>
        <p:txBody>
          <a:bodyPr/>
          <a:lstStyle/>
          <a:p>
            <a:fld id="{AF9DF8A9-189F-4FB8-97FD-EDEEB5FEAD6D}" type="slidenum">
              <a:rPr lang="it-IT" smtClean="0"/>
              <a:t>14</a:t>
            </a:fld>
            <a:endParaRPr lang="it-IT"/>
          </a:p>
        </p:txBody>
      </p:sp>
    </p:spTree>
    <p:extLst>
      <p:ext uri="{BB962C8B-B14F-4D97-AF65-F5344CB8AC3E}">
        <p14:creationId xmlns:p14="http://schemas.microsoft.com/office/powerpoint/2010/main" val="30052697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it-IT"/>
              <a:t>Fare clic per modificare lo stile del titolo</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p:txBody>
          <a:bodyPr/>
          <a:lstStyle/>
          <a:p>
            <a:endParaRPr lang="de-DE"/>
          </a:p>
        </p:txBody>
      </p:sp>
      <p:pic>
        <p:nvPicPr>
          <p:cNvPr id="13" name="Immagin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45077" y="4059038"/>
            <a:ext cx="1489179" cy="1191343"/>
          </a:xfrm>
          <a:prstGeom prst="rect">
            <a:avLst/>
          </a:prstGeom>
        </p:spPr>
      </p:pic>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6CD45B7-DFE2-4393-8D37-380FC36BF3AA}" type="slidenum">
              <a:rPr lang="de-DE" smtClean="0"/>
              <a:t>‹N›</a:t>
            </a:fld>
            <a:endParaRPr lang="de-DE" dirty="0"/>
          </a:p>
        </p:txBody>
      </p:sp>
    </p:spTree>
    <p:extLst>
      <p:ext uri="{BB962C8B-B14F-4D97-AF65-F5344CB8AC3E}">
        <p14:creationId xmlns:p14="http://schemas.microsoft.com/office/powerpoint/2010/main" val="281537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it-IT"/>
              <a:t>Fare clic per modificare lo stile del titolo</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F64A8E5F-40E5-4553-9F3C-699F1A5B8145}" type="datetimeFigureOut">
              <a:rPr lang="de-DE" smtClean="0"/>
              <a:t>08.10.2019</a:t>
            </a:fld>
            <a:endParaRPr lang="de-DE"/>
          </a:p>
        </p:txBody>
      </p:sp>
      <p:sp>
        <p:nvSpPr>
          <p:cNvPr id="6" name="Footer Placeholder 5"/>
          <p:cNvSpPr>
            <a:spLocks noGrp="1"/>
          </p:cNvSpPr>
          <p:nvPr>
            <p:ph type="ftr" sz="quarter" idx="11"/>
          </p:nvPr>
        </p:nvSpPr>
        <p:spPr/>
        <p:txBody>
          <a:bodyPr/>
          <a:lstStyle/>
          <a:p>
            <a:endParaRPr lang="de-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6CD45B7-DFE2-4393-8D37-380FC36BF3AA}" type="slidenum">
              <a:rPr lang="de-DE" smtClean="0"/>
              <a:t>‹N›</a:t>
            </a:fld>
            <a:endParaRPr lang="de-DE" dirty="0"/>
          </a:p>
        </p:txBody>
      </p:sp>
    </p:spTree>
    <p:extLst>
      <p:ext uri="{BB962C8B-B14F-4D97-AF65-F5344CB8AC3E}">
        <p14:creationId xmlns:p14="http://schemas.microsoft.com/office/powerpoint/2010/main" val="393841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F64A8E5F-40E5-4553-9F3C-699F1A5B8145}" type="datetimeFigureOut">
              <a:rPr lang="de-DE" smtClean="0"/>
              <a:t>08.10.2019</a:t>
            </a:fld>
            <a:endParaRPr lang="de-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398843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144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440515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Fare clic per modificare lo stile del titolo</a:t>
            </a:r>
            <a:endParaRPr lang="en-US" dirty="0"/>
          </a:p>
        </p:txBody>
      </p:sp>
      <p:sp>
        <p:nvSpPr>
          <p:cNvPr id="3" name="Content Placeholder 2"/>
          <p:cNvSpPr>
            <a:spLocks noGrp="1"/>
          </p:cNvSpPr>
          <p:nvPr>
            <p:ph idx="1"/>
          </p:nvPr>
        </p:nvSpPr>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a:xfrm>
            <a:off x="11277502" y="6272784"/>
            <a:ext cx="640080" cy="365125"/>
          </a:xfrm>
        </p:spPr>
        <p:txBody>
          <a:bodyPr/>
          <a:lstStyle/>
          <a:p>
            <a:fld id="{66CD45B7-DFE2-4393-8D37-380FC36BF3AA}" type="slidenum">
              <a:rPr lang="de-DE" smtClean="0"/>
              <a:t>‹N›</a:t>
            </a:fld>
            <a:endParaRPr lang="de-DE" dirty="0"/>
          </a:p>
        </p:txBody>
      </p:sp>
    </p:spTree>
    <p:extLst>
      <p:ext uri="{BB962C8B-B14F-4D97-AF65-F5344CB8AC3E}">
        <p14:creationId xmlns:p14="http://schemas.microsoft.com/office/powerpoint/2010/main" val="1945518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55448" y="176980"/>
            <a:ext cx="5389946" cy="3406878"/>
          </a:xfrm>
        </p:spPr>
        <p:txBody>
          <a:bodyPr/>
          <a:lstStyle/>
          <a:p>
            <a:r>
              <a:rPr lang="it-IT" dirty="0"/>
              <a:t>Fare clic per modificare lo stile del titolo</a:t>
            </a:r>
            <a:endParaRPr lang="en-US" dirty="0"/>
          </a:p>
        </p:txBody>
      </p:sp>
      <p:sp>
        <p:nvSpPr>
          <p:cNvPr id="3" name="Content Placeholder 2"/>
          <p:cNvSpPr>
            <a:spLocks noGrp="1"/>
          </p:cNvSpPr>
          <p:nvPr>
            <p:ph idx="1"/>
          </p:nvPr>
        </p:nvSpPr>
        <p:spPr>
          <a:xfrm>
            <a:off x="5663380" y="176980"/>
            <a:ext cx="6254202" cy="5995220"/>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10"/>
          </p:nvPr>
        </p:nvSpPr>
        <p:spPr>
          <a:xfrm>
            <a:off x="7153705" y="6272784"/>
            <a:ext cx="3273552" cy="365125"/>
          </a:xfrm>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a:xfrm>
            <a:off x="155448" y="6272784"/>
            <a:ext cx="6327648" cy="365125"/>
          </a:xfrm>
        </p:spPr>
        <p:txBody>
          <a:bodyPr/>
          <a:lstStyle/>
          <a:p>
            <a:endParaRPr lang="de-DE" dirty="0"/>
          </a:p>
        </p:txBody>
      </p:sp>
      <p:sp>
        <p:nvSpPr>
          <p:cNvPr id="6" name="Slide Number Placeholder 5"/>
          <p:cNvSpPr>
            <a:spLocks noGrp="1"/>
          </p:cNvSpPr>
          <p:nvPr>
            <p:ph type="sldNum" sz="quarter" idx="12"/>
          </p:nvPr>
        </p:nvSpPr>
        <p:spPr>
          <a:xfrm>
            <a:off x="10938289" y="6248007"/>
            <a:ext cx="640080" cy="365125"/>
          </a:xfrm>
        </p:spPr>
        <p:txBody>
          <a:bodyPr/>
          <a:lstStyle/>
          <a:p>
            <a:fld id="{66CD45B7-DFE2-4393-8D37-380FC36BF3AA}" type="slidenum">
              <a:rPr lang="de-DE" smtClean="0"/>
              <a:t>‹N›</a:t>
            </a:fld>
            <a:endParaRPr lang="de-DE" dirty="0"/>
          </a:p>
        </p:txBody>
      </p:sp>
      <p:sp>
        <p:nvSpPr>
          <p:cNvPr id="7" name="Content Placeholder 2"/>
          <p:cNvSpPr>
            <a:spLocks noGrp="1"/>
          </p:cNvSpPr>
          <p:nvPr>
            <p:ph sz="half" idx="13"/>
          </p:nvPr>
        </p:nvSpPr>
        <p:spPr>
          <a:xfrm>
            <a:off x="155448" y="3684442"/>
            <a:ext cx="5389946" cy="248775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Tree>
    <p:extLst>
      <p:ext uri="{BB962C8B-B14F-4D97-AF65-F5344CB8AC3E}">
        <p14:creationId xmlns:p14="http://schemas.microsoft.com/office/powerpoint/2010/main" val="494849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riquadri">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3380" y="176980"/>
            <a:ext cx="6254202" cy="5995220"/>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10"/>
          </p:nvPr>
        </p:nvSpPr>
        <p:spPr>
          <a:xfrm>
            <a:off x="7153705" y="6272784"/>
            <a:ext cx="3273552" cy="365125"/>
          </a:xfrm>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a:xfrm>
            <a:off x="155448" y="6272784"/>
            <a:ext cx="6327648" cy="365125"/>
          </a:xfrm>
        </p:spPr>
        <p:txBody>
          <a:bodyPr/>
          <a:lstStyle/>
          <a:p>
            <a:endParaRPr lang="it-IT" noProof="0" dirty="0"/>
          </a:p>
        </p:txBody>
      </p:sp>
      <p:sp>
        <p:nvSpPr>
          <p:cNvPr id="6" name="Slide Number Placeholder 5"/>
          <p:cNvSpPr>
            <a:spLocks noGrp="1"/>
          </p:cNvSpPr>
          <p:nvPr>
            <p:ph type="sldNum" sz="quarter" idx="12"/>
          </p:nvPr>
        </p:nvSpPr>
        <p:spPr>
          <a:xfrm>
            <a:off x="10938289" y="6248007"/>
            <a:ext cx="640080" cy="365125"/>
          </a:xfrm>
        </p:spPr>
        <p:txBody>
          <a:bodyPr/>
          <a:lstStyle/>
          <a:p>
            <a:fld id="{66CD45B7-DFE2-4393-8D37-380FC36BF3AA}" type="slidenum">
              <a:rPr lang="de-DE" smtClean="0"/>
              <a:t>‹N›</a:t>
            </a:fld>
            <a:endParaRPr lang="de-DE" dirty="0"/>
          </a:p>
        </p:txBody>
      </p:sp>
      <p:sp>
        <p:nvSpPr>
          <p:cNvPr id="7" name="Content Placeholder 2"/>
          <p:cNvSpPr>
            <a:spLocks noGrp="1"/>
          </p:cNvSpPr>
          <p:nvPr>
            <p:ph sz="half" idx="13"/>
          </p:nvPr>
        </p:nvSpPr>
        <p:spPr>
          <a:xfrm>
            <a:off x="155448" y="3684442"/>
            <a:ext cx="5389946" cy="248775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8" name="Content Placeholder 2"/>
          <p:cNvSpPr>
            <a:spLocks noGrp="1"/>
          </p:cNvSpPr>
          <p:nvPr>
            <p:ph sz="half" idx="14"/>
          </p:nvPr>
        </p:nvSpPr>
        <p:spPr>
          <a:xfrm>
            <a:off x="155448" y="176980"/>
            <a:ext cx="5389946" cy="340687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Tree>
    <p:extLst>
      <p:ext uri="{BB962C8B-B14F-4D97-AF65-F5344CB8AC3E}">
        <p14:creationId xmlns:p14="http://schemas.microsoft.com/office/powerpoint/2010/main" val="337579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it-IT"/>
              <a:t>Fare clic per modificare lo stile del titolo</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a:xfrm>
            <a:off x="8593667" y="6272784"/>
            <a:ext cx="2644309" cy="365125"/>
          </a:xfrm>
        </p:spPr>
        <p:txBody>
          <a:bodyPr/>
          <a:lstStyle/>
          <a:p>
            <a:fld id="{F64A8E5F-40E5-4553-9F3C-699F1A5B8145}" type="datetimeFigureOut">
              <a:rPr lang="de-DE" smtClean="0"/>
              <a:t>08.10.2019</a:t>
            </a:fld>
            <a:endParaRPr lang="de-DE"/>
          </a:p>
        </p:txBody>
      </p:sp>
      <p:sp>
        <p:nvSpPr>
          <p:cNvPr id="5" name="Footer Placeholder 4"/>
          <p:cNvSpPr>
            <a:spLocks noGrp="1"/>
          </p:cNvSpPr>
          <p:nvPr>
            <p:ph type="ftr" sz="quarter" idx="11"/>
          </p:nvPr>
        </p:nvSpPr>
        <p:spPr>
          <a:xfrm>
            <a:off x="2182708" y="6272784"/>
            <a:ext cx="6327648" cy="365125"/>
          </a:xfrm>
        </p:spPr>
        <p:txBody>
          <a:bodyPr/>
          <a:lstStyle/>
          <a:p>
            <a:endParaRPr lang="de-DE"/>
          </a:p>
        </p:txBody>
      </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6CD45B7-DFE2-4393-8D37-380FC36BF3AA}" type="slidenum">
              <a:rPr lang="de-DE" smtClean="0"/>
              <a:t>‹N›</a:t>
            </a:fld>
            <a:endParaRPr lang="de-DE" dirty="0"/>
          </a:p>
        </p:txBody>
      </p:sp>
      <p:pic>
        <p:nvPicPr>
          <p:cNvPr id="11" name="Immagin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983" y="2373569"/>
            <a:ext cx="1548581" cy="985460"/>
          </a:xfrm>
          <a:prstGeom prst="rect">
            <a:avLst/>
          </a:prstGeom>
        </p:spPr>
      </p:pic>
    </p:spTree>
    <p:extLst>
      <p:ext uri="{BB962C8B-B14F-4D97-AF65-F5344CB8AC3E}">
        <p14:creationId xmlns:p14="http://schemas.microsoft.com/office/powerpoint/2010/main" val="331414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a:xfrm>
            <a:off x="7944563" y="6320701"/>
            <a:ext cx="3273552" cy="365125"/>
          </a:xfrm>
        </p:spPr>
        <p:txBody>
          <a:bodyPr/>
          <a:lstStyle/>
          <a:p>
            <a:fld id="{F64A8E5F-40E5-4553-9F3C-699F1A5B8145}" type="datetimeFigureOut">
              <a:rPr lang="de-DE" smtClean="0"/>
              <a:t>08.10.2019</a:t>
            </a:fld>
            <a:endParaRPr lang="de-DE"/>
          </a:p>
        </p:txBody>
      </p:sp>
      <p:sp>
        <p:nvSpPr>
          <p:cNvPr id="6" name="Footer Placeholder 5"/>
          <p:cNvSpPr>
            <a:spLocks noGrp="1"/>
          </p:cNvSpPr>
          <p:nvPr>
            <p:ph type="ftr" sz="quarter" idx="11"/>
          </p:nvPr>
        </p:nvSpPr>
        <p:spPr>
          <a:xfrm>
            <a:off x="155448" y="6320703"/>
            <a:ext cx="6327648" cy="365125"/>
          </a:xfrm>
        </p:spPr>
        <p:txBody>
          <a:bodyPr/>
          <a:lstStyle/>
          <a:p>
            <a:endParaRPr lang="de-DE"/>
          </a:p>
        </p:txBody>
      </p:sp>
      <p:sp>
        <p:nvSpPr>
          <p:cNvPr id="7" name="Slide Number Placeholder 6"/>
          <p:cNvSpPr>
            <a:spLocks noGrp="1"/>
          </p:cNvSpPr>
          <p:nvPr>
            <p:ph type="sldNum" sz="quarter" idx="12"/>
          </p:nvPr>
        </p:nvSpPr>
        <p:spPr>
          <a:xfrm>
            <a:off x="6903720" y="6320702"/>
            <a:ext cx="640080" cy="365125"/>
          </a:xfrm>
        </p:spPr>
        <p:txBody>
          <a:bodyPr/>
          <a:lstStyle/>
          <a:p>
            <a:fld id="{66CD45B7-DFE2-4393-8D37-380FC36BF3AA}" type="slidenum">
              <a:rPr lang="de-DE" smtClean="0"/>
              <a:t>‹N›</a:t>
            </a:fld>
            <a:endParaRPr lang="de-DE" dirty="0"/>
          </a:p>
        </p:txBody>
      </p:sp>
    </p:spTree>
    <p:extLst>
      <p:ext uri="{BB962C8B-B14F-4D97-AF65-F5344CB8AC3E}">
        <p14:creationId xmlns:p14="http://schemas.microsoft.com/office/powerpoint/2010/main" val="322097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64A8E5F-40E5-4553-9F3C-699F1A5B8145}" type="datetimeFigureOut">
              <a:rPr lang="de-DE" smtClean="0"/>
              <a:t>08.10.2019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77144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F64A8E5F-40E5-4553-9F3C-699F1A5B8145}" type="datetimeFigureOut">
              <a:rPr lang="de-DE" smtClean="0"/>
              <a:t>08.10.2019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4156535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4A8E5F-40E5-4553-9F3C-699F1A5B8145}" type="datetimeFigureOut">
              <a:rPr lang="de-DE" smtClean="0"/>
              <a:t>08.10.2019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700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Immagine 1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41886" y="6172200"/>
            <a:ext cx="850114" cy="540981"/>
          </a:xfrm>
          <a:prstGeom prst="rect">
            <a:avLst/>
          </a:prstGeom>
        </p:spPr>
      </p:pic>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64A8E5F-40E5-4553-9F3C-699F1A5B8145}" type="datetimeFigureOut">
              <a:rPr lang="de-DE" smtClean="0"/>
              <a:t>08.10.2019</a:t>
            </a:fld>
            <a:endParaRPr lang="de-DE"/>
          </a:p>
        </p:txBody>
      </p:sp>
      <p:sp>
        <p:nvSpPr>
          <p:cNvPr id="5" name="Footer Placeholder 4"/>
          <p:cNvSpPr>
            <a:spLocks noGrp="1"/>
          </p:cNvSpPr>
          <p:nvPr>
            <p:ph type="ftr" sz="quarter" idx="3"/>
          </p:nvPr>
        </p:nvSpPr>
        <p:spPr>
          <a:xfrm>
            <a:off x="144239" y="6273919"/>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de-DE"/>
          </a:p>
        </p:txBody>
      </p:sp>
      <p:sp>
        <p:nvSpPr>
          <p:cNvPr id="6" name="Slide Number Placeholder 5"/>
          <p:cNvSpPr>
            <a:spLocks noGrp="1"/>
          </p:cNvSpPr>
          <p:nvPr>
            <p:ph type="sldNum" sz="quarter" idx="4"/>
          </p:nvPr>
        </p:nvSpPr>
        <p:spPr>
          <a:xfrm>
            <a:off x="6875484" y="6272784"/>
            <a:ext cx="640080" cy="365125"/>
          </a:xfrm>
          <a:prstGeom prst="rect">
            <a:avLst/>
          </a:prstGeom>
        </p:spPr>
        <p:txBody>
          <a:bodyPr vert="horz" lIns="91440" tIns="45720" rIns="91440" bIns="45720" rtlCol="0" anchor="ctr"/>
          <a:lstStyle>
            <a:lvl1pPr algn="ctr">
              <a:defRPr sz="1400" b="1">
                <a:solidFill>
                  <a:schemeClr val="accent2"/>
                </a:solidFill>
                <a:latin typeface="+mj-lt"/>
              </a:defRPr>
            </a:lvl1pPr>
          </a:lstStyle>
          <a:p>
            <a:fld id="{66CD45B7-DFE2-4393-8D37-380FC36BF3AA}" type="slidenum">
              <a:rPr lang="de-DE" smtClean="0"/>
              <a:pPr/>
              <a:t>‹N›</a:t>
            </a:fld>
            <a:endParaRPr lang="de-DE" dirty="0"/>
          </a:p>
        </p:txBody>
      </p:sp>
    </p:spTree>
    <p:extLst>
      <p:ext uri="{BB962C8B-B14F-4D97-AF65-F5344CB8AC3E}">
        <p14:creationId xmlns:p14="http://schemas.microsoft.com/office/powerpoint/2010/main" val="13960112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3.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extLst>
              <p:ext uri="{D42A27DB-BD31-4B8C-83A1-F6EECF244321}">
                <p14:modId xmlns:p14="http://schemas.microsoft.com/office/powerpoint/2010/main" val="1028715084"/>
              </p:ext>
            </p:extLst>
          </p:nvPr>
        </p:nvSpPr>
        <p:spPr/>
        <p:txBody>
          <a:bodyPr/>
          <a:lstStyle/>
          <a:p>
            <a:r>
              <a:rPr lang="de-DE" dirty="0">
                <a:solidFill>
                  <a:schemeClr val="tx1"/>
                </a:solidFill>
              </a:rPr>
              <a:t>I </a:t>
            </a:r>
            <a:r>
              <a:rPr lang="de-DE" dirty="0" err="1">
                <a:solidFill>
                  <a:schemeClr val="tx1"/>
                </a:solidFill>
              </a:rPr>
              <a:t>Linguaggi</a:t>
            </a:r>
            <a:r>
              <a:rPr lang="de-DE" dirty="0">
                <a:solidFill>
                  <a:schemeClr val="tx1"/>
                </a:solidFill>
              </a:rPr>
              <a:t> </a:t>
            </a:r>
            <a:r>
              <a:rPr dirty="0">
                <a:solidFill>
                  <a:schemeClr val="tx1"/>
                </a:solidFill>
              </a:rPr>
              <a:t/>
            </a:r>
            <a:br>
              <a:rPr dirty="0">
                <a:solidFill>
                  <a:schemeClr val="tx1"/>
                </a:solidFill>
              </a:rPr>
            </a:br>
            <a:r>
              <a:rPr lang="de-DE" dirty="0">
                <a:solidFill>
                  <a:schemeClr val="tx1"/>
                </a:solidFill>
              </a:rPr>
              <a:t>e i </a:t>
            </a:r>
            <a:r>
              <a:rPr lang="de-DE" dirty="0" err="1">
                <a:solidFill>
                  <a:schemeClr val="tx1"/>
                </a:solidFill>
              </a:rPr>
              <a:t>modelli</a:t>
            </a:r>
            <a:r>
              <a:rPr lang="de-DE" dirty="0">
                <a:solidFill>
                  <a:schemeClr val="tx1"/>
                </a:solidFill>
              </a:rPr>
              <a:t> di </a:t>
            </a:r>
            <a:r>
              <a:rPr lang="de-DE" dirty="0" err="1">
                <a:solidFill>
                  <a:schemeClr val="tx1"/>
                </a:solidFill>
              </a:rPr>
              <a:t>calcolo</a:t>
            </a:r>
          </a:p>
        </p:txBody>
      </p:sp>
      <p:sp>
        <p:nvSpPr>
          <p:cNvPr id="3" name="Sottotitolo 2"/>
          <p:cNvSpPr>
            <a:spLocks noGrp="1"/>
          </p:cNvSpPr>
          <p:nvPr>
            <p:ph type="body" idx="1"/>
            <p:extLst>
              <p:ext uri="{D42A27DB-BD31-4B8C-83A1-F6EECF244321}">
                <p14:modId xmlns:p14="http://schemas.microsoft.com/office/powerpoint/2010/main" val="4277817527"/>
              </p:ext>
            </p:extLst>
          </p:nvPr>
        </p:nvSpPr>
        <p:spPr/>
        <p:txBody>
          <a:bodyPr/>
          <a:lstStyle/>
          <a:p>
            <a:r>
              <a:rPr lang="it-IT" b="1" i="1" dirty="0" smtClean="0"/>
              <a:t>Linguaggi, </a:t>
            </a:r>
            <a:r>
              <a:rPr lang="it-IT" b="1" i="1" dirty="0"/>
              <a:t>modelli e paradigmi</a:t>
            </a:r>
          </a:p>
        </p:txBody>
      </p:sp>
    </p:spTree>
    <p:extLst>
      <p:ext uri="{BB962C8B-B14F-4D97-AF65-F5344CB8AC3E}">
        <p14:creationId xmlns:p14="http://schemas.microsoft.com/office/powerpoint/2010/main" val="3962583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 (II) di una Macchina di </a:t>
            </a:r>
            <a:r>
              <a:rPr lang="it-IT" dirty="0" err="1" smtClean="0"/>
              <a:t>Turing</a:t>
            </a:r>
            <a:endParaRPr lang="it-IT" dirty="0"/>
          </a:p>
        </p:txBody>
      </p:sp>
      <p:pic>
        <p:nvPicPr>
          <p:cNvPr id="9" name="Segnaposto contenut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2613" y="828675"/>
            <a:ext cx="6254750" cy="4691062"/>
          </a:xfrm>
        </p:spPr>
      </p:pic>
      <p:pic>
        <p:nvPicPr>
          <p:cNvPr id="10" name="Segnaposto contenuto 9"/>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bwMode="auto">
          <a:xfrm>
            <a:off x="5662613" y="828675"/>
            <a:ext cx="6254750" cy="4691063"/>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613" y="828674"/>
            <a:ext cx="6254750" cy="4691063"/>
          </a:xfrm>
          <a:prstGeom prst="rect">
            <a:avLst/>
          </a:prstGeom>
        </p:spPr>
      </p:pic>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2613" y="828673"/>
            <a:ext cx="6254750" cy="4691063"/>
          </a:xfrm>
          <a:prstGeom prst="rect">
            <a:avLst/>
          </a:prstGeom>
        </p:spPr>
      </p:pic>
      <p:pic>
        <p:nvPicPr>
          <p:cNvPr id="31" name="Immagin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2613" y="828672"/>
            <a:ext cx="6254752" cy="4691064"/>
          </a:xfrm>
          <a:prstGeom prst="rect">
            <a:avLst/>
          </a:prstGeom>
        </p:spPr>
      </p:pic>
      <p:pic>
        <p:nvPicPr>
          <p:cNvPr id="32" name="Immagin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4" name="Immagin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5" name="Immagin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6" name="Immagin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7" name="Immagin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8" name="Immagine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39" name="Immagin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40" name="Immagine 3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2613" y="828670"/>
            <a:ext cx="6254750" cy="4691063"/>
          </a:xfrm>
          <a:prstGeom prst="rect">
            <a:avLst/>
          </a:prstGeom>
        </p:spPr>
      </p:pic>
      <p:pic>
        <p:nvPicPr>
          <p:cNvPr id="42" name="Immagine 4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62613" y="828667"/>
            <a:ext cx="6254750" cy="4691063"/>
          </a:xfrm>
          <a:prstGeom prst="rect">
            <a:avLst/>
          </a:prstGeom>
        </p:spPr>
      </p:pic>
      <p:sp>
        <p:nvSpPr>
          <p:cNvPr id="43" name="CasellaDiTesto 42"/>
          <p:cNvSpPr txBox="1"/>
          <p:nvPr/>
        </p:nvSpPr>
        <p:spPr>
          <a:xfrm>
            <a:off x="2761289" y="5934670"/>
            <a:ext cx="7481022" cy="923330"/>
          </a:xfrm>
          <a:prstGeom prst="rect">
            <a:avLst/>
          </a:prstGeom>
          <a:noFill/>
        </p:spPr>
        <p:txBody>
          <a:bodyPr wrap="none" rtlCol="0">
            <a:spAutoFit/>
          </a:bodyPr>
          <a:lstStyle/>
          <a:p>
            <a:r>
              <a:rPr lang="it-IT" dirty="0"/>
              <a:t> </a:t>
            </a:r>
          </a:p>
          <a:p>
            <a:r>
              <a:rPr lang="it-IT" u="sng" dirty="0">
                <a:solidFill>
                  <a:srgbClr val="002060"/>
                </a:solidFill>
              </a:rPr>
              <a:t>http://www.scientificast.it/2015/01/27/leredita-di-alan-turing/</a:t>
            </a:r>
            <a:endParaRPr lang="it-IT" dirty="0">
              <a:solidFill>
                <a:srgbClr val="002060"/>
              </a:solidFill>
            </a:endParaRPr>
          </a:p>
          <a:p>
            <a:endParaRPr lang="it-IT" dirty="0"/>
          </a:p>
        </p:txBody>
      </p:sp>
      <p:sp>
        <p:nvSpPr>
          <p:cNvPr id="44" name="CasellaDiTesto 43"/>
          <p:cNvSpPr txBox="1"/>
          <p:nvPr/>
        </p:nvSpPr>
        <p:spPr>
          <a:xfrm>
            <a:off x="155448" y="3718679"/>
            <a:ext cx="5211683" cy="2677656"/>
          </a:xfrm>
          <a:prstGeom prst="rect">
            <a:avLst/>
          </a:prstGeom>
          <a:noFill/>
        </p:spPr>
        <p:txBody>
          <a:bodyPr wrap="square" rtlCol="0">
            <a:spAutoFit/>
          </a:bodyPr>
          <a:lstStyle/>
          <a:p>
            <a:r>
              <a:rPr lang="it-IT" sz="2400" dirty="0"/>
              <a:t>Questa animazione rappresenta una macchina di </a:t>
            </a:r>
            <a:r>
              <a:rPr lang="it-IT" sz="2400" dirty="0" err="1"/>
              <a:t>Turing</a:t>
            </a:r>
            <a:r>
              <a:rPr lang="it-IT" sz="2400" dirty="0"/>
              <a:t> molto rudimentale in grado di stabilire se gli 1 presenti in una stringa di 1 e 0 sono pari o dispari e di scrivere il risultato (P per pari, D per dispari).</a:t>
            </a:r>
          </a:p>
        </p:txBody>
      </p:sp>
    </p:spTree>
    <p:extLst>
      <p:ext uri="{BB962C8B-B14F-4D97-AF65-F5344CB8AC3E}">
        <p14:creationId xmlns:p14="http://schemas.microsoft.com/office/powerpoint/2010/main" val="202838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stretch>
            <a:fillRect/>
          </a:stretch>
        </p:blipFill>
        <p:spPr>
          <a:xfrm>
            <a:off x="5427401" y="3785026"/>
            <a:ext cx="6726160" cy="2487758"/>
          </a:xfrm>
          <a:prstGeom prst="rect">
            <a:avLst/>
          </a:prstGeom>
        </p:spPr>
      </p:pic>
      <p:sp>
        <p:nvSpPr>
          <p:cNvPr id="2" name="Titolo 1"/>
          <p:cNvSpPr>
            <a:spLocks noGrp="1"/>
          </p:cNvSpPr>
          <p:nvPr>
            <p:ph type="title"/>
          </p:nvPr>
        </p:nvSpPr>
        <p:spPr>
          <a:xfrm>
            <a:off x="155448" y="176980"/>
            <a:ext cx="5507932" cy="3406878"/>
          </a:xfrm>
        </p:spPr>
        <p:txBody>
          <a:bodyPr/>
          <a:lstStyle/>
          <a:p>
            <a:r>
              <a:rPr lang="it-IT" dirty="0"/>
              <a:t>I Paradigmi della Programmazione</a:t>
            </a:r>
          </a:p>
        </p:txBody>
      </p:sp>
      <p:sp>
        <p:nvSpPr>
          <p:cNvPr id="3" name="Segnaposto contenuto 2"/>
          <p:cNvSpPr>
            <a:spLocks noGrp="1"/>
          </p:cNvSpPr>
          <p:nvPr>
            <p:ph idx="1"/>
          </p:nvPr>
        </p:nvSpPr>
        <p:spPr/>
        <p:txBody>
          <a:bodyPr/>
          <a:lstStyle/>
          <a:p>
            <a:r>
              <a:rPr lang="it-IT" dirty="0" smtClean="0"/>
              <a:t>Non è facile una classificazione dei linguaggi, uno stesso linguaggio può appartenere a più paradigmi. </a:t>
            </a:r>
          </a:p>
          <a:p>
            <a:r>
              <a:rPr lang="it-IT" dirty="0"/>
              <a:t>Semplificando al massimo, possiamo limitarci a considerare due tipi di paradigmi di </a:t>
            </a:r>
            <a:r>
              <a:rPr lang="it-IT" dirty="0" smtClean="0"/>
              <a:t>programmazione</a:t>
            </a:r>
          </a:p>
          <a:p>
            <a:pPr lvl="1"/>
            <a:r>
              <a:rPr lang="it-IT" dirty="0"/>
              <a:t>di</a:t>
            </a:r>
            <a:r>
              <a:rPr lang="it-IT" b="1" dirty="0"/>
              <a:t> tipo </a:t>
            </a:r>
            <a:r>
              <a:rPr lang="it-IT" b="1" dirty="0" smtClean="0"/>
              <a:t>dichiarativo:</a:t>
            </a:r>
            <a:r>
              <a:rPr lang="it-IT" dirty="0" smtClean="0"/>
              <a:t> basati sulla nozione di funzione o relazione.</a:t>
            </a:r>
          </a:p>
          <a:p>
            <a:pPr lvl="1"/>
            <a:r>
              <a:rPr lang="it-IT" dirty="0"/>
              <a:t>i </a:t>
            </a:r>
            <a:r>
              <a:rPr lang="it-IT" b="1" dirty="0"/>
              <a:t>tipo</a:t>
            </a:r>
            <a:r>
              <a:rPr lang="it-IT" dirty="0"/>
              <a:t> </a:t>
            </a:r>
            <a:r>
              <a:rPr lang="it-IT" b="1" dirty="0" smtClean="0"/>
              <a:t>imperativo:</a:t>
            </a:r>
            <a:r>
              <a:rPr lang="it-IT" dirty="0" smtClean="0"/>
              <a:t> basati sulla nozione di stato, le istruzioni sono comandi che cambiano lo stato</a:t>
            </a:r>
            <a:endParaRPr lang="it-IT" i="1" dirty="0" smtClean="0"/>
          </a:p>
          <a:p>
            <a:pPr lvl="1"/>
            <a:endParaRPr lang="it-IT" dirty="0"/>
          </a:p>
        </p:txBody>
      </p:sp>
      <p:sp>
        <p:nvSpPr>
          <p:cNvPr id="4" name="Segnaposto contenuto 3"/>
          <p:cNvSpPr>
            <a:spLocks noGrp="1"/>
          </p:cNvSpPr>
          <p:nvPr>
            <p:ph sz="half" idx="13"/>
          </p:nvPr>
        </p:nvSpPr>
        <p:spPr/>
        <p:txBody>
          <a:bodyPr>
            <a:normAutofit fontScale="77500" lnSpcReduction="20000"/>
          </a:bodyPr>
          <a:lstStyle/>
          <a:p>
            <a:pPr marL="0" indent="0" algn="just">
              <a:buNone/>
            </a:pPr>
            <a:r>
              <a:rPr lang="it-IT" sz="2900" dirty="0"/>
              <a:t>Stabilire se </a:t>
            </a:r>
            <a:r>
              <a:rPr lang="it-IT" sz="2900" dirty="0" smtClean="0"/>
              <a:t>un </a:t>
            </a:r>
            <a:r>
              <a:rPr lang="it-IT" sz="2900" dirty="0"/>
              <a:t>problema può essere </a:t>
            </a:r>
            <a:r>
              <a:rPr lang="it-IT" sz="2900" dirty="0" smtClean="0"/>
              <a:t>risolto non garantisce l’esistenza </a:t>
            </a:r>
            <a:r>
              <a:rPr lang="it-IT" sz="2900" dirty="0"/>
              <a:t>di un algoritmo realmente utilizzabile che lo risolve, in quanto la quantità di risorse (tempo e/o di spazio) richiesta da un tale algoritmo può essere esorbitante</a:t>
            </a:r>
            <a:endParaRPr lang="it-IT" sz="2900" dirty="0" smtClean="0"/>
          </a:p>
          <a:p>
            <a:pPr marL="0" indent="0">
              <a:buNone/>
            </a:pPr>
            <a:r>
              <a:rPr lang="it-IT" sz="2100" u="sng" dirty="0" smtClean="0">
                <a:solidFill>
                  <a:srgbClr val="002060"/>
                </a:solidFill>
              </a:rPr>
              <a:t>https</a:t>
            </a:r>
            <a:r>
              <a:rPr lang="it-IT" sz="2100" u="sng" dirty="0">
                <a:solidFill>
                  <a:srgbClr val="002060"/>
                </a:solidFill>
              </a:rPr>
              <a:t>://en.wikipedia.org/wiki/List_of_programming_languages_by_type</a:t>
            </a:r>
          </a:p>
        </p:txBody>
      </p:sp>
    </p:spTree>
    <p:extLst>
      <p:ext uri="{BB962C8B-B14F-4D97-AF65-F5344CB8AC3E}">
        <p14:creationId xmlns:p14="http://schemas.microsoft.com/office/powerpoint/2010/main" val="692712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5448" y="138880"/>
            <a:ext cx="5389946" cy="3406878"/>
          </a:xfrm>
        </p:spPr>
        <p:txBody>
          <a:bodyPr/>
          <a:lstStyle/>
          <a:p>
            <a:r>
              <a:rPr lang="it-IT" dirty="0"/>
              <a:t>Linguaggi procedurali</a:t>
            </a:r>
          </a:p>
        </p:txBody>
      </p:sp>
      <p:sp>
        <p:nvSpPr>
          <p:cNvPr id="3" name="Segnaposto contenuto 2"/>
          <p:cNvSpPr>
            <a:spLocks noGrp="1"/>
          </p:cNvSpPr>
          <p:nvPr>
            <p:ph idx="1"/>
          </p:nvPr>
        </p:nvSpPr>
        <p:spPr/>
        <p:txBody>
          <a:bodyPr>
            <a:normAutofit lnSpcReduction="10000"/>
          </a:bodyPr>
          <a:lstStyle/>
          <a:p>
            <a:pPr algn="just">
              <a:buFont typeface="Verdana" panose="020B0604030504040204" pitchFamily="34" charset="0"/>
              <a:buChar char="#"/>
            </a:pPr>
            <a:r>
              <a:rPr lang="it-IT" dirty="0"/>
              <a:t>Questi linguaggi sono basati su sei istruzioni fondamentali:</a:t>
            </a:r>
          </a:p>
          <a:p>
            <a:pPr lvl="2">
              <a:spcAft>
                <a:spcPts val="1200"/>
              </a:spcAft>
              <a:buFont typeface="Verdana" panose="020B0604030504040204" pitchFamily="34" charset="0"/>
              <a:buChar char="@"/>
            </a:pPr>
            <a:r>
              <a:rPr lang="it-IT" sz="2000" b="1" dirty="0">
                <a:solidFill>
                  <a:schemeClr val="accent1">
                    <a:lumMod val="50000"/>
                  </a:schemeClr>
                </a:solidFill>
              </a:rPr>
              <a:t>Assegna</a:t>
            </a:r>
            <a:r>
              <a:rPr lang="it-IT" sz="2000" dirty="0"/>
              <a:t>: assegna ad una variabile (ad una locazione di memoria) il valore di una espressione.</a:t>
            </a:r>
          </a:p>
          <a:p>
            <a:pPr lvl="2">
              <a:spcAft>
                <a:spcPts val="1200"/>
              </a:spcAft>
              <a:buFont typeface="Verdana" panose="020B0604030504040204" pitchFamily="34" charset="0"/>
              <a:buChar char="@"/>
            </a:pPr>
            <a:r>
              <a:rPr lang="it-IT" sz="2000" b="1" dirty="0">
                <a:solidFill>
                  <a:schemeClr val="accent1">
                    <a:lumMod val="50000"/>
                  </a:schemeClr>
                </a:solidFill>
              </a:rPr>
              <a:t>Leggi</a:t>
            </a:r>
            <a:r>
              <a:rPr lang="it-IT" sz="2000" dirty="0"/>
              <a:t>: legge in input dall’esterno un valore e lo memorizza in una variabile (locazione di memoria).</a:t>
            </a:r>
          </a:p>
          <a:p>
            <a:pPr lvl="2">
              <a:spcAft>
                <a:spcPts val="1200"/>
              </a:spcAft>
              <a:buFont typeface="Verdana" panose="020B0604030504040204" pitchFamily="34" charset="0"/>
              <a:buChar char="@"/>
            </a:pPr>
            <a:r>
              <a:rPr lang="it-IT" sz="2000" b="1" dirty="0">
                <a:solidFill>
                  <a:schemeClr val="accent1">
                    <a:lumMod val="50000"/>
                  </a:schemeClr>
                </a:solidFill>
              </a:rPr>
              <a:t>Scrivi</a:t>
            </a:r>
            <a:r>
              <a:rPr lang="it-IT" sz="2000" dirty="0"/>
              <a:t>: scrive in output il valore di una espressione o di una variabile (locazione di memoria).</a:t>
            </a:r>
          </a:p>
          <a:p>
            <a:pPr lvl="2">
              <a:spcAft>
                <a:spcPts val="1200"/>
              </a:spcAft>
              <a:buFont typeface="Verdana" panose="020B0604030504040204" pitchFamily="34" charset="0"/>
              <a:buChar char="@"/>
            </a:pPr>
            <a:r>
              <a:rPr lang="it-IT" sz="2000" b="1" dirty="0">
                <a:solidFill>
                  <a:schemeClr val="accent1">
                    <a:lumMod val="50000"/>
                  </a:schemeClr>
                </a:solidFill>
              </a:rPr>
              <a:t>Se ... allora ... altrimenti ...</a:t>
            </a:r>
            <a:r>
              <a:rPr lang="it-IT" sz="2000" dirty="0"/>
              <a:t>: modifica il “flusso” del programma sulla base del valore di una espressione logica.</a:t>
            </a:r>
          </a:p>
          <a:p>
            <a:pPr lvl="2">
              <a:spcAft>
                <a:spcPts val="1200"/>
              </a:spcAft>
              <a:buFont typeface="Verdana" panose="020B0604030504040204" pitchFamily="34" charset="0"/>
              <a:buChar char="@"/>
            </a:pPr>
            <a:r>
              <a:rPr lang="it-IT" sz="2000" b="1" dirty="0">
                <a:solidFill>
                  <a:schemeClr val="accent1">
                    <a:lumMod val="50000"/>
                  </a:schemeClr>
                </a:solidFill>
              </a:rPr>
              <a:t>Vai al passo ...</a:t>
            </a:r>
            <a:r>
              <a:rPr lang="it-IT" sz="2000" dirty="0"/>
              <a:t>: modifica il “flusso” del programma incondizionatamente.</a:t>
            </a:r>
          </a:p>
          <a:p>
            <a:pPr lvl="2">
              <a:spcAft>
                <a:spcPts val="1200"/>
              </a:spcAft>
              <a:buFont typeface="Verdana" panose="020B0604030504040204" pitchFamily="34" charset="0"/>
              <a:buChar char="@"/>
            </a:pPr>
            <a:r>
              <a:rPr lang="it-IT" sz="2000" b="1" dirty="0">
                <a:solidFill>
                  <a:schemeClr val="accent1">
                    <a:lumMod val="50000"/>
                  </a:schemeClr>
                </a:solidFill>
              </a:rPr>
              <a:t>Fermati</a:t>
            </a:r>
            <a:r>
              <a:rPr lang="it-IT" sz="2000" dirty="0"/>
              <a:t>: termina l’esecuzione del programma.</a:t>
            </a:r>
          </a:p>
        </p:txBody>
      </p:sp>
      <p:sp>
        <p:nvSpPr>
          <p:cNvPr id="4" name="Segnaposto contenuto 3"/>
          <p:cNvSpPr>
            <a:spLocks noGrp="1"/>
          </p:cNvSpPr>
          <p:nvPr>
            <p:ph sz="half" idx="13"/>
          </p:nvPr>
        </p:nvSpPr>
        <p:spPr>
          <a:xfrm>
            <a:off x="155448" y="3684442"/>
            <a:ext cx="4885121" cy="2487758"/>
          </a:xfrm>
        </p:spPr>
        <p:txBody>
          <a:bodyPr/>
          <a:lstStyle/>
          <a:p>
            <a:endParaRPr lang="it-IT" u="sng" dirty="0" smtClean="0">
              <a:solidFill>
                <a:srgbClr val="002060"/>
              </a:solidFill>
            </a:endParaRPr>
          </a:p>
          <a:p>
            <a:r>
              <a:rPr lang="it-IT" u="sng" dirty="0" smtClean="0">
                <a:solidFill>
                  <a:srgbClr val="002060"/>
                </a:solidFill>
              </a:rPr>
              <a:t>http</a:t>
            </a:r>
            <a:r>
              <a:rPr lang="it-IT" u="sng" dirty="0">
                <a:solidFill>
                  <a:srgbClr val="002060"/>
                </a:solidFill>
              </a:rPr>
              <a:t>://</a:t>
            </a:r>
            <a:r>
              <a:rPr lang="it-IT" u="sng" dirty="0" smtClean="0">
                <a:solidFill>
                  <a:srgbClr val="002060"/>
                </a:solidFill>
              </a:rPr>
              <a:t>www.mat.uniroma3.it/users/liverani/IN110/IN110_02_algoritmi.pdf</a:t>
            </a:r>
          </a:p>
          <a:p>
            <a:endParaRPr lang="it-IT" dirty="0"/>
          </a:p>
        </p:txBody>
      </p:sp>
      <p:pic>
        <p:nvPicPr>
          <p:cNvPr id="5" name="Immagine 4"/>
          <p:cNvPicPr>
            <a:picLocks noChangeAspect="1"/>
          </p:cNvPicPr>
          <p:nvPr/>
        </p:nvPicPr>
        <p:blipFill>
          <a:blip r:embed="rId2"/>
          <a:stretch>
            <a:fillRect/>
          </a:stretch>
        </p:blipFill>
        <p:spPr>
          <a:xfrm>
            <a:off x="5011994" y="776287"/>
            <a:ext cx="1066800" cy="352425"/>
          </a:xfrm>
          <a:prstGeom prst="rect">
            <a:avLst/>
          </a:prstGeom>
        </p:spPr>
      </p:pic>
      <p:pic>
        <p:nvPicPr>
          <p:cNvPr id="6" name="Immagine 5"/>
          <p:cNvPicPr>
            <a:picLocks noChangeAspect="1"/>
          </p:cNvPicPr>
          <p:nvPr/>
        </p:nvPicPr>
        <p:blipFill>
          <a:blip r:embed="rId3"/>
          <a:stretch>
            <a:fillRect/>
          </a:stretch>
        </p:blipFill>
        <p:spPr>
          <a:xfrm>
            <a:off x="4888169" y="1723256"/>
            <a:ext cx="1314450" cy="314325"/>
          </a:xfrm>
          <a:prstGeom prst="rect">
            <a:avLst/>
          </a:prstGeom>
        </p:spPr>
      </p:pic>
      <p:pic>
        <p:nvPicPr>
          <p:cNvPr id="7" name="Immagine 6"/>
          <p:cNvPicPr>
            <a:picLocks noChangeAspect="1"/>
          </p:cNvPicPr>
          <p:nvPr/>
        </p:nvPicPr>
        <p:blipFill>
          <a:blip r:embed="rId4"/>
          <a:stretch>
            <a:fillRect/>
          </a:stretch>
        </p:blipFill>
        <p:spPr>
          <a:xfrm>
            <a:off x="5040569" y="2727661"/>
            <a:ext cx="1038225" cy="266700"/>
          </a:xfrm>
          <a:prstGeom prst="rect">
            <a:avLst/>
          </a:prstGeom>
        </p:spPr>
      </p:pic>
      <p:pic>
        <p:nvPicPr>
          <p:cNvPr id="8" name="Immagine 7"/>
          <p:cNvPicPr>
            <a:picLocks noChangeAspect="1"/>
          </p:cNvPicPr>
          <p:nvPr/>
        </p:nvPicPr>
        <p:blipFill>
          <a:blip r:embed="rId5"/>
          <a:stretch>
            <a:fillRect/>
          </a:stretch>
        </p:blipFill>
        <p:spPr>
          <a:xfrm>
            <a:off x="4307144" y="3545758"/>
            <a:ext cx="1895475" cy="476250"/>
          </a:xfrm>
          <a:prstGeom prst="rect">
            <a:avLst/>
          </a:prstGeom>
        </p:spPr>
      </p:pic>
      <p:pic>
        <p:nvPicPr>
          <p:cNvPr id="9" name="Immagine 8"/>
          <p:cNvPicPr>
            <a:picLocks noChangeAspect="1"/>
          </p:cNvPicPr>
          <p:nvPr/>
        </p:nvPicPr>
        <p:blipFill>
          <a:blip r:embed="rId6"/>
          <a:stretch>
            <a:fillRect/>
          </a:stretch>
        </p:blipFill>
        <p:spPr>
          <a:xfrm>
            <a:off x="4783394" y="4501791"/>
            <a:ext cx="1419225" cy="238125"/>
          </a:xfrm>
          <a:prstGeom prst="rect">
            <a:avLst/>
          </a:prstGeom>
        </p:spPr>
      </p:pic>
      <p:pic>
        <p:nvPicPr>
          <p:cNvPr id="10" name="Immagine 9"/>
          <p:cNvPicPr>
            <a:picLocks noChangeAspect="1"/>
          </p:cNvPicPr>
          <p:nvPr/>
        </p:nvPicPr>
        <p:blipFill>
          <a:blip r:embed="rId7"/>
          <a:stretch>
            <a:fillRect/>
          </a:stretch>
        </p:blipFill>
        <p:spPr>
          <a:xfrm>
            <a:off x="4983419" y="5219699"/>
            <a:ext cx="1123950" cy="276225"/>
          </a:xfrm>
          <a:prstGeom prst="rect">
            <a:avLst/>
          </a:prstGeom>
        </p:spPr>
      </p:pic>
    </p:spTree>
    <p:extLst>
      <p:ext uri="{BB962C8B-B14F-4D97-AF65-F5344CB8AC3E}">
        <p14:creationId xmlns:p14="http://schemas.microsoft.com/office/powerpoint/2010/main" val="288814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stretch>
            <a:fillRect/>
          </a:stretch>
        </p:blipFill>
        <p:spPr>
          <a:xfrm>
            <a:off x="5609149" y="2954228"/>
            <a:ext cx="3688811" cy="3711794"/>
          </a:xfrm>
          <a:prstGeom prst="rect">
            <a:avLst/>
          </a:prstGeom>
        </p:spPr>
      </p:pic>
      <p:sp>
        <p:nvSpPr>
          <p:cNvPr id="2" name="Titolo 1"/>
          <p:cNvSpPr>
            <a:spLocks noGrp="1"/>
          </p:cNvSpPr>
          <p:nvPr>
            <p:ph type="title"/>
          </p:nvPr>
        </p:nvSpPr>
        <p:spPr>
          <a:xfrm>
            <a:off x="155448" y="176980"/>
            <a:ext cx="5507932" cy="3406878"/>
          </a:xfrm>
        </p:spPr>
        <p:txBody>
          <a:bodyPr/>
          <a:lstStyle/>
          <a:p>
            <a:r>
              <a:rPr lang="it-IT" dirty="0"/>
              <a:t>Programmazione </a:t>
            </a:r>
            <a:r>
              <a:rPr lang="it-IT" dirty="0" smtClean="0"/>
              <a:t>strutturata o spaghetti </a:t>
            </a:r>
            <a:r>
              <a:rPr lang="it-IT" dirty="0" err="1" smtClean="0"/>
              <a:t>programming</a:t>
            </a:r>
            <a:endParaRPr lang="it-IT" dirty="0"/>
          </a:p>
        </p:txBody>
      </p:sp>
      <p:sp>
        <p:nvSpPr>
          <p:cNvPr id="3" name="Segnaposto contenuto 2"/>
          <p:cNvSpPr>
            <a:spLocks noGrp="1"/>
          </p:cNvSpPr>
          <p:nvPr>
            <p:ph idx="1"/>
          </p:nvPr>
        </p:nvSpPr>
        <p:spPr/>
        <p:txBody>
          <a:bodyPr/>
          <a:lstStyle/>
          <a:p>
            <a:pPr>
              <a:buFont typeface="Verdana" panose="020B0604030504040204" pitchFamily="34" charset="0"/>
              <a:buChar char="#"/>
            </a:pPr>
            <a:r>
              <a:rPr lang="it-IT" sz="2400" dirty="0"/>
              <a:t>Le tre strutture possono </a:t>
            </a:r>
            <a:r>
              <a:rPr lang="it-IT" sz="2400" dirty="0" smtClean="0"/>
              <a:t>essere:</a:t>
            </a:r>
            <a:endParaRPr lang="it-IT" sz="2400" dirty="0"/>
          </a:p>
          <a:p>
            <a:pPr lvl="1">
              <a:buFont typeface="Verdana" panose="020B0604030504040204" pitchFamily="34" charset="0"/>
              <a:buChar char="@"/>
            </a:pPr>
            <a:r>
              <a:rPr lang="it-IT" sz="2400" dirty="0" smtClean="0"/>
              <a:t> </a:t>
            </a:r>
            <a:r>
              <a:rPr lang="it-IT" sz="2400" b="1" dirty="0" smtClean="0"/>
              <a:t>Concatenate</a:t>
            </a:r>
          </a:p>
          <a:p>
            <a:pPr lvl="1">
              <a:buFont typeface="Verdana" panose="020B0604030504040204" pitchFamily="34" charset="0"/>
              <a:buChar char="@"/>
            </a:pPr>
            <a:r>
              <a:rPr lang="it-IT" sz="2400" dirty="0" smtClean="0"/>
              <a:t> </a:t>
            </a:r>
            <a:r>
              <a:rPr lang="it-IT" sz="2400" b="1" dirty="0" smtClean="0"/>
              <a:t>Nidificate</a:t>
            </a:r>
          </a:p>
          <a:p>
            <a:pPr lvl="1">
              <a:buFont typeface="Verdana" panose="020B0604030504040204" pitchFamily="34" charset="0"/>
              <a:buChar char="@"/>
            </a:pPr>
            <a:r>
              <a:rPr lang="it-IT" sz="2400" dirty="0"/>
              <a:t> </a:t>
            </a:r>
            <a:r>
              <a:rPr lang="it-IT" sz="2400" b="1" dirty="0"/>
              <a:t>N</a:t>
            </a:r>
            <a:r>
              <a:rPr lang="it-IT" sz="2400" b="1" dirty="0" smtClean="0"/>
              <a:t>on</a:t>
            </a:r>
            <a:r>
              <a:rPr lang="it-IT" sz="2400" dirty="0" smtClean="0"/>
              <a:t> si possono intrecciare o accavallare</a:t>
            </a:r>
            <a:endParaRPr lang="it-IT" sz="2400" dirty="0"/>
          </a:p>
          <a:p>
            <a:endParaRPr lang="it-IT" dirty="0"/>
          </a:p>
        </p:txBody>
      </p:sp>
      <p:sp>
        <p:nvSpPr>
          <p:cNvPr id="4" name="Segnaposto contenuto 3"/>
          <p:cNvSpPr>
            <a:spLocks noGrp="1"/>
          </p:cNvSpPr>
          <p:nvPr>
            <p:ph sz="half" idx="13"/>
          </p:nvPr>
        </p:nvSpPr>
        <p:spPr/>
        <p:txBody>
          <a:bodyPr/>
          <a:lstStyle/>
          <a:p>
            <a:pPr marL="0" indent="0">
              <a:buNone/>
            </a:pPr>
            <a:r>
              <a:rPr lang="it-IT" sz="2400" dirty="0" smtClean="0">
                <a:solidFill>
                  <a:schemeClr val="accent1">
                    <a:lumMod val="50000"/>
                  </a:schemeClr>
                </a:solidFill>
              </a:rPr>
              <a:t>Tre strutture </a:t>
            </a:r>
            <a:r>
              <a:rPr lang="it-IT" sz="2400" dirty="0">
                <a:solidFill>
                  <a:schemeClr val="accent1">
                    <a:lumMod val="50000"/>
                  </a:schemeClr>
                </a:solidFill>
              </a:rPr>
              <a:t>fondamentali:</a:t>
            </a:r>
          </a:p>
          <a:p>
            <a:endParaRPr lang="it-IT" dirty="0"/>
          </a:p>
        </p:txBody>
      </p:sp>
      <p:pic>
        <p:nvPicPr>
          <p:cNvPr id="5" name="Immagine 4"/>
          <p:cNvPicPr>
            <a:picLocks noChangeAspect="1"/>
          </p:cNvPicPr>
          <p:nvPr/>
        </p:nvPicPr>
        <p:blipFill>
          <a:blip r:embed="rId4"/>
          <a:stretch>
            <a:fillRect/>
          </a:stretch>
        </p:blipFill>
        <p:spPr>
          <a:xfrm>
            <a:off x="0" y="4430276"/>
            <a:ext cx="5491163" cy="1508561"/>
          </a:xfrm>
          <a:prstGeom prst="rect">
            <a:avLst/>
          </a:prstGeom>
        </p:spPr>
      </p:pic>
      <p:pic>
        <p:nvPicPr>
          <p:cNvPr id="6" name="Immagine 5"/>
          <p:cNvPicPr>
            <a:picLocks noChangeAspect="1"/>
          </p:cNvPicPr>
          <p:nvPr/>
        </p:nvPicPr>
        <p:blipFill>
          <a:blip r:embed="rId5"/>
          <a:stretch>
            <a:fillRect/>
          </a:stretch>
        </p:blipFill>
        <p:spPr>
          <a:xfrm>
            <a:off x="8021857" y="1880419"/>
            <a:ext cx="3743325" cy="2838450"/>
          </a:xfrm>
          <a:prstGeom prst="rect">
            <a:avLst/>
          </a:prstGeom>
        </p:spPr>
      </p:pic>
    </p:spTree>
    <p:extLst>
      <p:ext uri="{BB962C8B-B14F-4D97-AF65-F5344CB8AC3E}">
        <p14:creationId xmlns:p14="http://schemas.microsoft.com/office/powerpoint/2010/main" val="313695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Il paradigma </a:t>
            </a:r>
            <a:r>
              <a:rPr lang="it-IT" dirty="0" err="1" smtClean="0"/>
              <a:t>object</a:t>
            </a:r>
            <a:r>
              <a:rPr lang="it-IT" dirty="0" smtClean="0"/>
              <a:t> </a:t>
            </a:r>
            <a:r>
              <a:rPr lang="it-IT" dirty="0" err="1" smtClean="0"/>
              <a:t>oriented</a:t>
            </a:r>
            <a:endParaRPr lang="it-IT" dirty="0"/>
          </a:p>
        </p:txBody>
      </p:sp>
      <p:sp>
        <p:nvSpPr>
          <p:cNvPr id="4" name="Segnaposto contenuto 3"/>
          <p:cNvSpPr>
            <a:spLocks noGrp="1"/>
          </p:cNvSpPr>
          <p:nvPr>
            <p:ph sz="half" idx="13"/>
          </p:nvPr>
        </p:nvSpPr>
        <p:spPr>
          <a:xfrm>
            <a:off x="155448" y="3043238"/>
            <a:ext cx="5507932" cy="3128962"/>
          </a:xfrm>
        </p:spPr>
        <p:txBody>
          <a:bodyPr/>
          <a:lstStyle/>
          <a:p>
            <a:r>
              <a:rPr lang="it-IT" sz="2400" dirty="0" smtClean="0"/>
              <a:t>OOP: insieme </a:t>
            </a:r>
            <a:r>
              <a:rPr lang="it-IT" sz="2400" dirty="0"/>
              <a:t>di oggetti che interagiscono tra di </a:t>
            </a:r>
            <a:r>
              <a:rPr lang="it-IT" sz="2400" dirty="0" smtClean="0"/>
              <a:t>loro:</a:t>
            </a:r>
          </a:p>
          <a:p>
            <a:endParaRPr lang="it-IT" sz="2400" dirty="0"/>
          </a:p>
          <a:p>
            <a:endParaRPr lang="it-IT" dirty="0"/>
          </a:p>
        </p:txBody>
      </p:sp>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138" y="3861774"/>
            <a:ext cx="3884676" cy="2685889"/>
          </a:xfrm>
          <a:prstGeom prst="rect">
            <a:avLst/>
          </a:prstGeom>
        </p:spPr>
      </p:pic>
      <p:sp>
        <p:nvSpPr>
          <p:cNvPr id="6" name="Rettangolo 5"/>
          <p:cNvSpPr/>
          <p:nvPr/>
        </p:nvSpPr>
        <p:spPr>
          <a:xfrm>
            <a:off x="330138" y="6450116"/>
            <a:ext cx="4182555" cy="276999"/>
          </a:xfrm>
          <a:prstGeom prst="rect">
            <a:avLst/>
          </a:prstGeom>
        </p:spPr>
        <p:txBody>
          <a:bodyPr wrap="none">
            <a:spAutoFit/>
          </a:bodyPr>
          <a:lstStyle/>
          <a:p>
            <a:r>
              <a:rPr lang="en-US" sz="1200" dirty="0"/>
              <a:t>da G. </a:t>
            </a:r>
            <a:r>
              <a:rPr lang="en-US" sz="1200" dirty="0" err="1"/>
              <a:t>Booch</a:t>
            </a:r>
            <a:r>
              <a:rPr lang="en-US" sz="1200" dirty="0"/>
              <a:t>, </a:t>
            </a:r>
            <a:r>
              <a:rPr lang="en-US" sz="1200" i="1" dirty="0"/>
              <a:t>Object-oriented Analysis and </a:t>
            </a:r>
            <a:r>
              <a:rPr lang="en-US" sz="1200" i="1" dirty="0" smtClean="0"/>
              <a:t>Design</a:t>
            </a:r>
            <a:r>
              <a:rPr lang="en-US" sz="1200" dirty="0" smtClean="0"/>
              <a:t> </a:t>
            </a:r>
            <a:endParaRPr lang="it-IT" sz="1200" dirty="0"/>
          </a:p>
        </p:txBody>
      </p:sp>
      <p:grpSp>
        <p:nvGrpSpPr>
          <p:cNvPr id="13" name="Gruppo 12"/>
          <p:cNvGrpSpPr/>
          <p:nvPr/>
        </p:nvGrpSpPr>
        <p:grpSpPr>
          <a:xfrm>
            <a:off x="155448" y="2030278"/>
            <a:ext cx="6787793" cy="4696837"/>
            <a:chOff x="155448" y="2030278"/>
            <a:chExt cx="6787793" cy="4696837"/>
          </a:xfrm>
          <a:solidFill>
            <a:schemeClr val="bg1"/>
          </a:solidFill>
          <a:effectLst>
            <a:outerShdw blurRad="50800" dist="38100" dir="2700000" algn="tl" rotWithShape="0">
              <a:prstClr val="black">
                <a:alpha val="40000"/>
              </a:prstClr>
            </a:outerShdw>
          </a:effectLst>
        </p:grpSpPr>
        <p:sp>
          <p:nvSpPr>
            <p:cNvPr id="8" name="Rettangolo 7"/>
            <p:cNvSpPr/>
            <p:nvPr/>
          </p:nvSpPr>
          <p:spPr>
            <a:xfrm>
              <a:off x="155448" y="2030278"/>
              <a:ext cx="6787793" cy="469683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37" y="2092272"/>
              <a:ext cx="6443957" cy="4455392"/>
            </a:xfrm>
            <a:prstGeom prst="rect">
              <a:avLst/>
            </a:prstGeom>
          </p:spPr>
          <p:style>
            <a:lnRef idx="2">
              <a:schemeClr val="accent2"/>
            </a:lnRef>
            <a:fillRef idx="1">
              <a:schemeClr val="lt1"/>
            </a:fillRef>
            <a:effectRef idx="0">
              <a:schemeClr val="accent2"/>
            </a:effectRef>
            <a:fontRef idx="minor">
              <a:schemeClr val="dk1"/>
            </a:fontRef>
          </p:style>
        </p:pic>
        <p:sp>
          <p:nvSpPr>
            <p:cNvPr id="10" name="Rettangolo 9"/>
            <p:cNvSpPr/>
            <p:nvPr/>
          </p:nvSpPr>
          <p:spPr>
            <a:xfrm>
              <a:off x="330136" y="6444734"/>
              <a:ext cx="4182555"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200" dirty="0"/>
                <a:t>da G. </a:t>
              </a:r>
              <a:r>
                <a:rPr lang="en-US" sz="1200" dirty="0" err="1"/>
                <a:t>Booch</a:t>
              </a:r>
              <a:r>
                <a:rPr lang="en-US" sz="1200" dirty="0"/>
                <a:t>, </a:t>
              </a:r>
              <a:r>
                <a:rPr lang="en-US" sz="1200" i="1" dirty="0"/>
                <a:t>Object-oriented Analysis and </a:t>
              </a:r>
              <a:r>
                <a:rPr lang="en-US" sz="1200" i="1" dirty="0" smtClean="0"/>
                <a:t>Design</a:t>
              </a:r>
              <a:r>
                <a:rPr lang="en-US" sz="1200" dirty="0" smtClean="0"/>
                <a:t> </a:t>
              </a:r>
              <a:endParaRPr lang="it-IT" sz="1200" dirty="0"/>
            </a:p>
          </p:txBody>
        </p:sp>
      </p:grpSp>
      <p:sp>
        <p:nvSpPr>
          <p:cNvPr id="3" name="Segnaposto contenuto 2"/>
          <p:cNvSpPr>
            <a:spLocks noGrp="1"/>
          </p:cNvSpPr>
          <p:nvPr>
            <p:ph idx="1"/>
          </p:nvPr>
        </p:nvSpPr>
        <p:spPr/>
        <p:txBody>
          <a:bodyPr>
            <a:normAutofit fontScale="92500" lnSpcReduction="20000"/>
          </a:bodyPr>
          <a:lstStyle/>
          <a:p>
            <a:pPr>
              <a:buFont typeface="Verdana" panose="020B0604030504040204" pitchFamily="34" charset="0"/>
              <a:buChar char="#"/>
            </a:pPr>
            <a:r>
              <a:rPr lang="it-IT" dirty="0" smtClean="0"/>
              <a:t>Il tipo dati classe serve a modellare insieme di oggetti dello stesso tipo</a:t>
            </a:r>
          </a:p>
          <a:p>
            <a:pPr>
              <a:buFont typeface="Verdana" panose="020B0604030504040204" pitchFamily="34" charset="0"/>
              <a:buChar char="#"/>
            </a:pPr>
            <a:r>
              <a:rPr lang="it-IT" dirty="0" smtClean="0"/>
              <a:t>Un oggetto è caratterizzato da un insieme di attributi e di funzionalità</a:t>
            </a:r>
          </a:p>
          <a:p>
            <a:pPr lvl="1">
              <a:buFont typeface="Verdana" panose="020B0604030504040204" pitchFamily="34" charset="0"/>
              <a:buChar char="@"/>
            </a:pPr>
            <a:r>
              <a:rPr lang="it-IT" sz="1700" i="1" dirty="0"/>
              <a:t>Un oggetto è una combinazione di strutture dati e procedure tali da realizzare una serie di funzionalità che possano essere attribuite astrattamente all'oggetto stesso. </a:t>
            </a:r>
            <a:endParaRPr lang="it-IT" sz="1700" i="1" dirty="0" smtClean="0"/>
          </a:p>
          <a:p>
            <a:pPr>
              <a:buFont typeface="Verdana" panose="020B0604030504040204" pitchFamily="34" charset="0"/>
              <a:buChar char="#"/>
            </a:pPr>
            <a:endParaRPr lang="it-IT" dirty="0"/>
          </a:p>
          <a:p>
            <a:pPr>
              <a:buFont typeface="Verdana" panose="020B0604030504040204" pitchFamily="34" charset="0"/>
              <a:buChar char="#"/>
            </a:pPr>
            <a:r>
              <a:rPr lang="it-IT" dirty="0" smtClean="0"/>
              <a:t>OOP si basa su:</a:t>
            </a:r>
          </a:p>
          <a:p>
            <a:pPr lvl="1">
              <a:buFont typeface="Verdana" panose="020B0604030504040204" pitchFamily="34" charset="0"/>
              <a:buChar char="@"/>
            </a:pPr>
            <a:r>
              <a:rPr lang="it-IT" dirty="0" smtClean="0"/>
              <a:t> </a:t>
            </a:r>
            <a:r>
              <a:rPr lang="it-IT" b="1" dirty="0" smtClean="0"/>
              <a:t>Classe: </a:t>
            </a:r>
            <a:r>
              <a:rPr lang="it-IT" dirty="0" smtClean="0"/>
              <a:t>definisce </a:t>
            </a:r>
            <a:r>
              <a:rPr lang="it-IT" dirty="0"/>
              <a:t>attributi </a:t>
            </a:r>
            <a:r>
              <a:rPr lang="it-IT" dirty="0" smtClean="0"/>
              <a:t>e metodi</a:t>
            </a:r>
          </a:p>
          <a:p>
            <a:pPr lvl="1">
              <a:buFont typeface="Verdana" panose="020B0604030504040204" pitchFamily="34" charset="0"/>
              <a:buChar char="@"/>
            </a:pPr>
            <a:r>
              <a:rPr lang="it-IT" dirty="0"/>
              <a:t> </a:t>
            </a:r>
            <a:r>
              <a:rPr lang="it-IT" b="1" dirty="0"/>
              <a:t>Oggetto</a:t>
            </a:r>
            <a:r>
              <a:rPr lang="it-IT" dirty="0"/>
              <a:t>: istanza di una </a:t>
            </a:r>
            <a:r>
              <a:rPr lang="it-IT" dirty="0" smtClean="0"/>
              <a:t>classe</a:t>
            </a:r>
          </a:p>
          <a:p>
            <a:pPr lvl="1">
              <a:buFont typeface="Verdana" panose="020B0604030504040204" pitchFamily="34" charset="0"/>
              <a:buChar char="@"/>
            </a:pPr>
            <a:r>
              <a:rPr lang="it-IT" dirty="0" smtClean="0"/>
              <a:t> </a:t>
            </a:r>
            <a:r>
              <a:rPr lang="it-IT" b="1" dirty="0" smtClean="0"/>
              <a:t>Astrazione</a:t>
            </a:r>
            <a:r>
              <a:rPr lang="it-IT" dirty="0" smtClean="0"/>
              <a:t>: devono essere individuate le caratteristiche di un oggetto nel modo più generale possibile, considerando lo specifico punto di vista </a:t>
            </a:r>
            <a:endParaRPr lang="it-IT" dirty="0"/>
          </a:p>
          <a:p>
            <a:pPr lvl="1">
              <a:buFont typeface="Verdana" panose="020B0604030504040204" pitchFamily="34" charset="0"/>
              <a:buChar char="@"/>
            </a:pPr>
            <a:r>
              <a:rPr lang="it-IT" dirty="0" smtClean="0"/>
              <a:t> </a:t>
            </a:r>
            <a:r>
              <a:rPr lang="it-IT" b="1" dirty="0" smtClean="0"/>
              <a:t>Incapsulamento</a:t>
            </a:r>
            <a:r>
              <a:rPr lang="it-IT" dirty="0" smtClean="0"/>
              <a:t> (information </a:t>
            </a:r>
            <a:r>
              <a:rPr lang="it-IT" dirty="0" err="1" smtClean="0"/>
              <a:t>hiding</a:t>
            </a:r>
            <a:r>
              <a:rPr lang="it-IT" dirty="0" smtClean="0"/>
              <a:t>): suddivisione di un oggetto in interfaccia (public) e implementazione (private)</a:t>
            </a:r>
          </a:p>
          <a:p>
            <a:pPr lvl="1">
              <a:buFont typeface="Verdana" panose="020B0604030504040204" pitchFamily="34" charset="0"/>
              <a:buChar char="@"/>
            </a:pPr>
            <a:r>
              <a:rPr lang="it-IT" b="1" dirty="0" smtClean="0"/>
              <a:t>Ereditarietà</a:t>
            </a:r>
            <a:r>
              <a:rPr lang="it-IT" dirty="0"/>
              <a:t>: consente di definire nuove classi per specializzazione o estensione di classi </a:t>
            </a:r>
            <a:r>
              <a:rPr lang="it-IT" dirty="0" smtClean="0"/>
              <a:t>preesistenti</a:t>
            </a:r>
            <a:endParaRPr lang="it-IT" dirty="0"/>
          </a:p>
          <a:p>
            <a:pPr lvl="1">
              <a:lnSpc>
                <a:spcPct val="100000"/>
              </a:lnSpc>
              <a:buFont typeface="Verdana" panose="020B0604030504040204" pitchFamily="34" charset="0"/>
              <a:buChar char="@"/>
            </a:pPr>
            <a:r>
              <a:rPr lang="it-IT" dirty="0"/>
              <a:t> </a:t>
            </a:r>
            <a:r>
              <a:rPr lang="it-IT" b="1" dirty="0"/>
              <a:t>Polimorfismo</a:t>
            </a:r>
            <a:r>
              <a:rPr lang="it-IT" dirty="0"/>
              <a:t>: consente di invocare operazioni su un oggetto, pur non essendo nota a tempo di compilazione la classe cui fa riferimento l’oggetto stesso </a:t>
            </a:r>
          </a:p>
          <a:p>
            <a:pPr lvl="1">
              <a:buFont typeface="Verdana" panose="020B0604030504040204" pitchFamily="34" charset="0"/>
              <a:buChar char="@"/>
            </a:pPr>
            <a:endParaRPr lang="it-IT" dirty="0" smtClean="0"/>
          </a:p>
          <a:p>
            <a:pPr lvl="1">
              <a:buFont typeface="Verdana" panose="020B0604030504040204" pitchFamily="34" charset="0"/>
              <a:buChar char="@"/>
            </a:pPr>
            <a:endParaRPr lang="it-IT" dirty="0" smtClean="0"/>
          </a:p>
          <a:p>
            <a:pPr lvl="1"/>
            <a:endParaRPr lang="it-IT" dirty="0"/>
          </a:p>
        </p:txBody>
      </p:sp>
      <p:sp>
        <p:nvSpPr>
          <p:cNvPr id="14" name="Rettangolo 13"/>
          <p:cNvSpPr/>
          <p:nvPr/>
        </p:nvSpPr>
        <p:spPr>
          <a:xfrm>
            <a:off x="11577234" y="3750590"/>
            <a:ext cx="458333" cy="340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Informazioni 16">
            <a:hlinkClick r:id="" action="ppaction://noaction" highlightClick="1"/>
          </p:cNvPr>
          <p:cNvSpPr/>
          <p:nvPr/>
        </p:nvSpPr>
        <p:spPr>
          <a:xfrm>
            <a:off x="11806400" y="3782571"/>
            <a:ext cx="282999" cy="276999"/>
          </a:xfrm>
          <a:prstGeom prst="actionButtonInformat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pic>
        <p:nvPicPr>
          <p:cNvPr id="15" name="Immagin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0" y="1900237"/>
            <a:ext cx="4762500" cy="3057525"/>
          </a:xfrm>
          <a:prstGeom prst="rect">
            <a:avLst/>
          </a:prstGeom>
          <a:effectLst>
            <a:outerShdw blurRad="76200" dist="12700" dir="2700000" sy="-23000" kx="-800400" algn="bl" rotWithShape="0">
              <a:prstClr val="black">
                <a:alpha val="20000"/>
              </a:prstClr>
            </a:outerShdw>
          </a:effectLst>
        </p:spPr>
      </p:pic>
      <p:sp>
        <p:nvSpPr>
          <p:cNvPr id="19" name="Informazioni 18">
            <a:hlinkClick r:id="" action="ppaction://noaction" highlightClick="1"/>
          </p:cNvPr>
          <p:cNvSpPr/>
          <p:nvPr/>
        </p:nvSpPr>
        <p:spPr>
          <a:xfrm>
            <a:off x="11806400" y="3057175"/>
            <a:ext cx="282999" cy="276999"/>
          </a:xfrm>
          <a:prstGeom prst="actionButtonInformat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pic>
        <p:nvPicPr>
          <p:cNvPr id="18" name="Immagin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833437"/>
            <a:ext cx="7315200" cy="5191125"/>
          </a:xfrm>
          <a:prstGeom prst="rect">
            <a:avLst/>
          </a:prstGeom>
          <a:ln>
            <a:solidFill>
              <a:schemeClr val="accent2">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pic>
      <p:pic>
        <p:nvPicPr>
          <p:cNvPr id="22" name="Immagin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1646" y="1010876"/>
            <a:ext cx="7211954" cy="419384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pic>
      <p:sp>
        <p:nvSpPr>
          <p:cNvPr id="23" name="Informazioni 22">
            <a:hlinkClick r:id="" action="ppaction://noaction" highlightClick="1"/>
          </p:cNvPr>
          <p:cNvSpPr/>
          <p:nvPr/>
        </p:nvSpPr>
        <p:spPr>
          <a:xfrm>
            <a:off x="11790287" y="4539950"/>
            <a:ext cx="282999" cy="276999"/>
          </a:xfrm>
          <a:prstGeom prst="actionButtonInformat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2141" y="1541430"/>
            <a:ext cx="5237384" cy="2396769"/>
          </a:xfrm>
          <a:prstGeom prst="rect">
            <a:avLst/>
          </a:prstGeom>
          <a:solidFill>
            <a:schemeClr val="bg1"/>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pic>
      <p:sp>
        <p:nvSpPr>
          <p:cNvPr id="27" name="Informazioni 26">
            <a:hlinkClick r:id="" action="ppaction://noaction" highlightClick="1"/>
          </p:cNvPr>
          <p:cNvSpPr/>
          <p:nvPr/>
        </p:nvSpPr>
        <p:spPr>
          <a:xfrm>
            <a:off x="11805892" y="5170698"/>
            <a:ext cx="282999" cy="276999"/>
          </a:xfrm>
          <a:prstGeom prst="actionButtonInformat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058925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nextCondLst>
                <p:cond evt="onClick" delay="0">
                  <p:tgtEl>
                    <p:spTgt spid="5"/>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13"/>
                                        </p:tgtEl>
                                        <p:attrNameLst>
                                          <p:attrName>ppt_w</p:attrName>
                                        </p:attrNameLst>
                                      </p:cBhvr>
                                      <p:tavLst>
                                        <p:tav tm="0">
                                          <p:val>
                                            <p:strVal val="ppt_w"/>
                                          </p:val>
                                        </p:tav>
                                        <p:tav tm="100000">
                                          <p:val>
                                            <p:fltVal val="0"/>
                                          </p:val>
                                        </p:tav>
                                      </p:tavLst>
                                    </p:anim>
                                    <p:anim calcmode="lin" valueType="num">
                                      <p:cBhvr>
                                        <p:cTn id="15" dur="500"/>
                                        <p:tgtEl>
                                          <p:spTgt spid="13"/>
                                        </p:tgtEl>
                                        <p:attrNameLst>
                                          <p:attrName>ppt_h</p:attrName>
                                        </p:attrNameLst>
                                      </p:cBhvr>
                                      <p:tavLst>
                                        <p:tav tm="0">
                                          <p:val>
                                            <p:strVal val="ppt_h"/>
                                          </p:val>
                                        </p:tav>
                                        <p:tav tm="100000">
                                          <p:val>
                                            <p:fltVal val="0"/>
                                          </p:val>
                                        </p:tav>
                                      </p:tavLst>
                                    </p:anim>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5"/>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nodeType="clickEffect">
                                  <p:stCondLst>
                                    <p:cond delay="0"/>
                                  </p:stCondLst>
                                  <p:childTnLst>
                                    <p:anim calcmode="lin" valueType="num">
                                      <p:cBhvr>
                                        <p:cTn id="38" dur="500"/>
                                        <p:tgtEl>
                                          <p:spTgt spid="15"/>
                                        </p:tgtEl>
                                        <p:attrNameLst>
                                          <p:attrName>ppt_w</p:attrName>
                                        </p:attrNameLst>
                                      </p:cBhvr>
                                      <p:tavLst>
                                        <p:tav tm="0">
                                          <p:val>
                                            <p:strVal val="ppt_w"/>
                                          </p:val>
                                        </p:tav>
                                        <p:tav tm="100000">
                                          <p:val>
                                            <p:fltVal val="0"/>
                                          </p:val>
                                        </p:tav>
                                      </p:tavLst>
                                    </p:anim>
                                    <p:anim calcmode="lin" valueType="num">
                                      <p:cBhvr>
                                        <p:cTn id="39" dur="500"/>
                                        <p:tgtEl>
                                          <p:spTgt spid="15"/>
                                        </p:tgtEl>
                                        <p:attrNameLst>
                                          <p:attrName>ppt_h</p:attrName>
                                        </p:attrNameLst>
                                      </p:cBhvr>
                                      <p:tavLst>
                                        <p:tav tm="0">
                                          <p:val>
                                            <p:strVal val="ppt_h"/>
                                          </p:val>
                                        </p:tav>
                                        <p:tav tm="100000">
                                          <p:val>
                                            <p:fltVal val="0"/>
                                          </p:val>
                                        </p:tav>
                                      </p:tavLst>
                                    </p:anim>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42" restart="whenNotActive" fill="hold" evtFilter="cancelBubble" nodeType="interactiveSeq">
                <p:stCondLst>
                  <p:cond evt="onClick" delay="0">
                    <p:tgtEl>
                      <p:spTgt spid="19"/>
                    </p:tgtEl>
                  </p:cond>
                </p:stCondLst>
                <p:endSync evt="end" delay="0">
                  <p:rtn val="all"/>
                </p:endSync>
                <p:childTnLst>
                  <p:par>
                    <p:cTn id="43" fill="hold">
                      <p:stCondLst>
                        <p:cond delay="0"/>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childTnLst>
                    </p:cTn>
                  </p:par>
                </p:childTnLst>
              </p:cTn>
              <p:nextCondLst>
                <p:cond evt="onClick" delay="0">
                  <p:tgtEl>
                    <p:spTgt spid="19"/>
                  </p:tgtEl>
                </p:cond>
              </p:nextCondLst>
            </p:seq>
            <p:seq concurrent="1" nextAc="seek">
              <p:cTn id="50" restart="whenNotActive" fill="hold" evtFilter="cancelBubble" nodeType="interactiveSeq">
                <p:stCondLst>
                  <p:cond evt="onClick" delay="0">
                    <p:tgtEl>
                      <p:spTgt spid="18"/>
                    </p:tgtEl>
                  </p:cond>
                </p:stCondLst>
                <p:endSync evt="end" delay="0">
                  <p:rtn val="all"/>
                </p:endSync>
                <p:childTnLst>
                  <p:par>
                    <p:cTn id="51" fill="hold">
                      <p:stCondLst>
                        <p:cond delay="0"/>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8"/>
                                        </p:tgtEl>
                                        <p:attrNameLst>
                                          <p:attrName>ppt_w</p:attrName>
                                        </p:attrNameLst>
                                      </p:cBhvr>
                                      <p:tavLst>
                                        <p:tav tm="0">
                                          <p:val>
                                            <p:strVal val="ppt_w"/>
                                          </p:val>
                                        </p:tav>
                                        <p:tav tm="100000">
                                          <p:val>
                                            <p:fltVal val="0"/>
                                          </p:val>
                                        </p:tav>
                                      </p:tavLst>
                                    </p:anim>
                                    <p:anim calcmode="lin" valueType="num">
                                      <p:cBhvr>
                                        <p:cTn id="55" dur="500"/>
                                        <p:tgtEl>
                                          <p:spTgt spid="18"/>
                                        </p:tgtEl>
                                        <p:attrNameLst>
                                          <p:attrName>ppt_h</p:attrName>
                                        </p:attrNameLst>
                                      </p:cBhvr>
                                      <p:tavLst>
                                        <p:tav tm="0">
                                          <p:val>
                                            <p:strVal val="ppt_h"/>
                                          </p:val>
                                        </p:tav>
                                        <p:tav tm="100000">
                                          <p:val>
                                            <p:fltVal val="0"/>
                                          </p:val>
                                        </p:tav>
                                      </p:tavLst>
                                    </p:anim>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58" restart="whenNotActive" fill="hold" evtFilter="cancelBubble" nodeType="interactiveSeq">
                <p:stCondLst>
                  <p:cond evt="onClick" delay="0">
                    <p:tgtEl>
                      <p:spTgt spid="23"/>
                    </p:tgtEl>
                  </p:cond>
                </p:stCondLst>
                <p:endSync evt="end" delay="0">
                  <p:rtn val="all"/>
                </p:endSync>
                <p:childTnLst>
                  <p:par>
                    <p:cTn id="59" fill="hold">
                      <p:stCondLst>
                        <p:cond delay="0"/>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animEffect transition="in" filter="fade">
                                      <p:cBhvr>
                                        <p:cTn id="65" dur="500"/>
                                        <p:tgtEl>
                                          <p:spTgt spid="22"/>
                                        </p:tgtEl>
                                      </p:cBhvr>
                                    </p:animEffect>
                                  </p:childTnLst>
                                </p:cTn>
                              </p:par>
                            </p:childTnLst>
                          </p:cTn>
                        </p:par>
                      </p:childTnLst>
                    </p:cTn>
                  </p:par>
                </p:childTnLst>
              </p:cTn>
              <p:nextCondLst>
                <p:cond evt="onClick" delay="0">
                  <p:tgtEl>
                    <p:spTgt spid="23"/>
                  </p:tgtEl>
                </p:cond>
              </p:nextCondLst>
            </p:seq>
            <p:seq concurrent="1" nextAc="seek">
              <p:cTn id="66" restart="whenNotActive" fill="hold" evtFilter="cancelBubble" nodeType="interactiveSeq">
                <p:stCondLst>
                  <p:cond evt="onClick" delay="0">
                    <p:tgtEl>
                      <p:spTgt spid="22"/>
                    </p:tgtEl>
                  </p:cond>
                </p:stCondLst>
                <p:endSync evt="end" delay="0">
                  <p:rtn val="all"/>
                </p:endSync>
                <p:childTnLst>
                  <p:par>
                    <p:cTn id="67" fill="hold">
                      <p:stCondLst>
                        <p:cond delay="0"/>
                      </p:stCondLst>
                      <p:childTnLst>
                        <p:par>
                          <p:cTn id="68" fill="hold">
                            <p:stCondLst>
                              <p:cond delay="0"/>
                            </p:stCondLst>
                            <p:childTnLst>
                              <p:par>
                                <p:cTn id="69" presetID="53" presetClass="exit" presetSubtype="32" fill="hold" nodeType="clickEffect">
                                  <p:stCondLst>
                                    <p:cond delay="0"/>
                                  </p:stCondLst>
                                  <p:childTnLst>
                                    <p:anim calcmode="lin" valueType="num">
                                      <p:cBhvr>
                                        <p:cTn id="70" dur="500"/>
                                        <p:tgtEl>
                                          <p:spTgt spid="22"/>
                                        </p:tgtEl>
                                        <p:attrNameLst>
                                          <p:attrName>ppt_w</p:attrName>
                                        </p:attrNameLst>
                                      </p:cBhvr>
                                      <p:tavLst>
                                        <p:tav tm="0">
                                          <p:val>
                                            <p:strVal val="ppt_w"/>
                                          </p:val>
                                        </p:tav>
                                        <p:tav tm="100000">
                                          <p:val>
                                            <p:fltVal val="0"/>
                                          </p:val>
                                        </p:tav>
                                      </p:tavLst>
                                    </p:anim>
                                    <p:anim calcmode="lin" valueType="num">
                                      <p:cBhvr>
                                        <p:cTn id="71" dur="500"/>
                                        <p:tgtEl>
                                          <p:spTgt spid="22"/>
                                        </p:tgtEl>
                                        <p:attrNameLst>
                                          <p:attrName>ppt_h</p:attrName>
                                        </p:attrNameLst>
                                      </p:cBhvr>
                                      <p:tavLst>
                                        <p:tav tm="0">
                                          <p:val>
                                            <p:strVal val="ppt_h"/>
                                          </p:val>
                                        </p:tav>
                                        <p:tav tm="100000">
                                          <p:val>
                                            <p:fltVal val="0"/>
                                          </p:val>
                                        </p:tav>
                                      </p:tavLst>
                                    </p:anim>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74" restart="whenNotActive" fill="hold" evtFilter="cancelBubble" nodeType="interactiveSeq">
                <p:stCondLst>
                  <p:cond evt="onClick" delay="0">
                    <p:tgtEl>
                      <p:spTgt spid="27"/>
                    </p:tgtEl>
                  </p:cond>
                </p:stCondLst>
                <p:endSync evt="end" delay="0">
                  <p:rtn val="all"/>
                </p:endSync>
                <p:childTnLst>
                  <p:par>
                    <p:cTn id="75" fill="hold">
                      <p:stCondLst>
                        <p:cond delay="0"/>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Effect transition="in" filter="fade">
                                      <p:cBhvr>
                                        <p:cTn id="81" dur="500"/>
                                        <p:tgtEl>
                                          <p:spTgt spid="26"/>
                                        </p:tgtEl>
                                      </p:cBhvr>
                                    </p:animEffect>
                                  </p:childTnLst>
                                </p:cTn>
                              </p:par>
                            </p:childTnLst>
                          </p:cTn>
                        </p:par>
                      </p:childTnLst>
                    </p:cTn>
                  </p:par>
                </p:childTnLst>
              </p:cTn>
              <p:nextCondLst>
                <p:cond evt="onClick" delay="0">
                  <p:tgtEl>
                    <p:spTgt spid="27"/>
                  </p:tgtEl>
                </p:cond>
              </p:nextCondLst>
            </p:seq>
            <p:seq concurrent="1" nextAc="seek">
              <p:cTn id="82" restart="whenNotActive" fill="hold" evtFilter="cancelBubble" nodeType="interactiveSeq">
                <p:stCondLst>
                  <p:cond evt="onClick" delay="0">
                    <p:tgtEl>
                      <p:spTgt spid="26"/>
                    </p:tgtEl>
                  </p:cond>
                </p:stCondLst>
                <p:endSync evt="end" delay="0">
                  <p:rtn val="all"/>
                </p:endSync>
                <p:childTnLst>
                  <p:par>
                    <p:cTn id="83" fill="hold">
                      <p:stCondLst>
                        <p:cond delay="0"/>
                      </p:stCondLst>
                      <p:childTnLst>
                        <p:par>
                          <p:cTn id="84" fill="hold">
                            <p:stCondLst>
                              <p:cond delay="0"/>
                            </p:stCondLst>
                            <p:childTnLst>
                              <p:par>
                                <p:cTn id="85" presetID="53" presetClass="exit" presetSubtype="32" fill="hold" nodeType="clickEffect">
                                  <p:stCondLst>
                                    <p:cond delay="0"/>
                                  </p:stCondLst>
                                  <p:childTnLst>
                                    <p:anim calcmode="lin" valueType="num">
                                      <p:cBhvr>
                                        <p:cTn id="86" dur="500"/>
                                        <p:tgtEl>
                                          <p:spTgt spid="26"/>
                                        </p:tgtEl>
                                        <p:attrNameLst>
                                          <p:attrName>ppt_w</p:attrName>
                                        </p:attrNameLst>
                                      </p:cBhvr>
                                      <p:tavLst>
                                        <p:tav tm="0">
                                          <p:val>
                                            <p:strVal val="ppt_w"/>
                                          </p:val>
                                        </p:tav>
                                        <p:tav tm="100000">
                                          <p:val>
                                            <p:fltVal val="0"/>
                                          </p:val>
                                        </p:tav>
                                      </p:tavLst>
                                    </p:anim>
                                    <p:anim calcmode="lin" valueType="num">
                                      <p:cBhvr>
                                        <p:cTn id="87" dur="500"/>
                                        <p:tgtEl>
                                          <p:spTgt spid="26"/>
                                        </p:tgtEl>
                                        <p:attrNameLst>
                                          <p:attrName>ppt_h</p:attrName>
                                        </p:attrNameLst>
                                      </p:cBhvr>
                                      <p:tavLst>
                                        <p:tav tm="0">
                                          <p:val>
                                            <p:strVal val="ppt_h"/>
                                          </p:val>
                                        </p:tav>
                                        <p:tav tm="100000">
                                          <p:val>
                                            <p:fltVal val="0"/>
                                          </p:val>
                                        </p:tav>
                                      </p:tavLst>
                                    </p:anim>
                                    <p:animEffect transition="out" filter="fade">
                                      <p:cBhvr>
                                        <p:cTn id="88" dur="500"/>
                                        <p:tgtEl>
                                          <p:spTgt spid="26"/>
                                        </p:tgtEl>
                                      </p:cBhvr>
                                    </p:animEffect>
                                    <p:set>
                                      <p:cBhvr>
                                        <p:cTn id="89"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5448" y="176980"/>
            <a:ext cx="5507932" cy="3406878"/>
          </a:xfrm>
        </p:spPr>
        <p:txBody>
          <a:bodyPr/>
          <a:lstStyle/>
          <a:p>
            <a:r>
              <a:rPr lang="it-IT" dirty="0"/>
              <a:t>Vantaggi della programmazione OO</a:t>
            </a:r>
          </a:p>
        </p:txBody>
      </p:sp>
      <p:sp>
        <p:nvSpPr>
          <p:cNvPr id="3" name="Segnaposto contenuto 2"/>
          <p:cNvSpPr>
            <a:spLocks noGrp="1"/>
          </p:cNvSpPr>
          <p:nvPr>
            <p:ph idx="1"/>
          </p:nvPr>
        </p:nvSpPr>
        <p:spPr/>
        <p:txBody>
          <a:bodyPr>
            <a:normAutofit fontScale="92500" lnSpcReduction="20000"/>
          </a:bodyPr>
          <a:lstStyle/>
          <a:p>
            <a:pPr>
              <a:buFont typeface="Verdana" panose="020B0604030504040204" pitchFamily="34" charset="0"/>
              <a:buChar char="#"/>
            </a:pPr>
            <a:r>
              <a:rPr lang="it-IT" b="1" dirty="0" smtClean="0"/>
              <a:t>modularità</a:t>
            </a:r>
            <a:r>
              <a:rPr lang="it-IT" dirty="0" smtClean="0"/>
              <a:t>: </a:t>
            </a:r>
            <a:r>
              <a:rPr lang="it-IT" dirty="0"/>
              <a:t>le classi sono i moduli del sistema </a:t>
            </a:r>
            <a:r>
              <a:rPr lang="it-IT" dirty="0" smtClean="0"/>
              <a:t>software;</a:t>
            </a:r>
            <a:endParaRPr lang="it-IT" dirty="0"/>
          </a:p>
          <a:p>
            <a:pPr>
              <a:buFont typeface="Verdana" panose="020B0604030504040204" pitchFamily="34" charset="0"/>
              <a:buChar char="#"/>
            </a:pPr>
            <a:r>
              <a:rPr lang="it-IT" b="1" dirty="0"/>
              <a:t>coesione dei </a:t>
            </a:r>
            <a:r>
              <a:rPr lang="it-IT" b="1" dirty="0" smtClean="0"/>
              <a:t>moduli</a:t>
            </a:r>
            <a:r>
              <a:rPr lang="it-IT" dirty="0" smtClean="0"/>
              <a:t>: </a:t>
            </a:r>
            <a:r>
              <a:rPr lang="it-IT" dirty="0"/>
              <a:t>una classe è un componente software ben coeso in </a:t>
            </a:r>
            <a:r>
              <a:rPr lang="it-IT" dirty="0" smtClean="0"/>
              <a:t>quanto </a:t>
            </a:r>
            <a:r>
              <a:rPr lang="it-IT" dirty="0"/>
              <a:t>rappresentazione di una unica </a:t>
            </a:r>
            <a:r>
              <a:rPr lang="it-IT" dirty="0" smtClean="0"/>
              <a:t>entità;</a:t>
            </a:r>
            <a:endParaRPr lang="it-IT" dirty="0"/>
          </a:p>
          <a:p>
            <a:pPr>
              <a:buFont typeface="Verdana" panose="020B0604030504040204" pitchFamily="34" charset="0"/>
              <a:buChar char="#"/>
            </a:pPr>
            <a:r>
              <a:rPr lang="it-IT" b="1" dirty="0"/>
              <a:t>disaccoppiamento dei </a:t>
            </a:r>
            <a:r>
              <a:rPr lang="it-IT" b="1" dirty="0" smtClean="0"/>
              <a:t>moduli</a:t>
            </a:r>
            <a:r>
              <a:rPr lang="it-IT" dirty="0" smtClean="0"/>
              <a:t>: </a:t>
            </a:r>
            <a:r>
              <a:rPr lang="it-IT" dirty="0"/>
              <a:t>gli oggetti hanno un alto grado di </a:t>
            </a:r>
            <a:r>
              <a:rPr lang="it-IT" dirty="0" smtClean="0"/>
              <a:t>disaccoppiamento </a:t>
            </a:r>
            <a:r>
              <a:rPr lang="it-IT" dirty="0"/>
              <a:t>in quanto i metodi </a:t>
            </a:r>
            <a:r>
              <a:rPr lang="it-IT" dirty="0" smtClean="0"/>
              <a:t>operano </a:t>
            </a:r>
            <a:r>
              <a:rPr lang="it-IT" dirty="0"/>
              <a:t>sulla struttura dati interna ad </a:t>
            </a:r>
            <a:r>
              <a:rPr lang="it-IT" dirty="0" smtClean="0"/>
              <a:t>un </a:t>
            </a:r>
            <a:r>
              <a:rPr lang="it-IT" dirty="0"/>
              <a:t>oggetto; il sistema complessivo viene costruito componendo operazioni </a:t>
            </a:r>
            <a:r>
              <a:rPr lang="it-IT" dirty="0" smtClean="0"/>
              <a:t>sugli </a:t>
            </a:r>
            <a:r>
              <a:rPr lang="it-IT" dirty="0"/>
              <a:t>oggetti;</a:t>
            </a:r>
          </a:p>
          <a:p>
            <a:pPr>
              <a:buFont typeface="Verdana" panose="020B0604030504040204" pitchFamily="34" charset="0"/>
              <a:buChar char="#"/>
            </a:pPr>
            <a:r>
              <a:rPr lang="it-IT" b="1" dirty="0" smtClean="0"/>
              <a:t>information </a:t>
            </a:r>
            <a:r>
              <a:rPr lang="it-IT" b="1" dirty="0" err="1" smtClean="0"/>
              <a:t>hiding</a:t>
            </a:r>
            <a:r>
              <a:rPr lang="it-IT" dirty="0" smtClean="0"/>
              <a:t>: </a:t>
            </a:r>
            <a:r>
              <a:rPr lang="it-IT" dirty="0"/>
              <a:t>sia le strutture dati che gli algoritmi possono essere </a:t>
            </a:r>
            <a:r>
              <a:rPr lang="it-IT" dirty="0" smtClean="0"/>
              <a:t>nascosti </a:t>
            </a:r>
            <a:r>
              <a:rPr lang="it-IT" dirty="0"/>
              <a:t>alla visibilità </a:t>
            </a:r>
            <a:r>
              <a:rPr lang="it-IT" dirty="0" smtClean="0"/>
              <a:t>dall'esterno </a:t>
            </a:r>
            <a:r>
              <a:rPr lang="it-IT" dirty="0"/>
              <a:t>di un oggetto</a:t>
            </a:r>
            <a:r>
              <a:rPr lang="it-IT" dirty="0" smtClean="0"/>
              <a:t>;</a:t>
            </a:r>
            <a:endParaRPr lang="it-IT" dirty="0"/>
          </a:p>
          <a:p>
            <a:pPr>
              <a:buFont typeface="Verdana" panose="020B0604030504040204" pitchFamily="34" charset="0"/>
              <a:buChar char="#"/>
            </a:pPr>
            <a:r>
              <a:rPr lang="it-IT" b="1" dirty="0" smtClean="0"/>
              <a:t>riuso</a:t>
            </a:r>
            <a:r>
              <a:rPr lang="it-IT" dirty="0" smtClean="0"/>
              <a:t>: </a:t>
            </a:r>
            <a:r>
              <a:rPr lang="it-IT" dirty="0"/>
              <a:t>l'ereditarietà consente di riusare la definizione di una classe nel </a:t>
            </a:r>
            <a:r>
              <a:rPr lang="it-IT" dirty="0" smtClean="0"/>
              <a:t>definire </a:t>
            </a:r>
            <a:r>
              <a:rPr lang="it-IT" dirty="0"/>
              <a:t>nuove (sotto)classi; inoltre è possibile costruire </a:t>
            </a:r>
            <a:r>
              <a:rPr lang="it-IT" dirty="0" smtClean="0"/>
              <a:t>librerie </a:t>
            </a:r>
            <a:r>
              <a:rPr lang="it-IT" dirty="0"/>
              <a:t>di classi </a:t>
            </a:r>
            <a:r>
              <a:rPr lang="it-IT" dirty="0" smtClean="0"/>
              <a:t>raggruppate </a:t>
            </a:r>
            <a:r>
              <a:rPr lang="it-IT" dirty="0"/>
              <a:t>per tipologia di applicazioni</a:t>
            </a:r>
            <a:r>
              <a:rPr lang="it-IT" dirty="0" smtClean="0"/>
              <a:t>;</a:t>
            </a:r>
            <a:endParaRPr lang="it-IT" dirty="0"/>
          </a:p>
          <a:p>
            <a:pPr>
              <a:buFont typeface="Verdana" panose="020B0604030504040204" pitchFamily="34" charset="0"/>
              <a:buChar char="#"/>
            </a:pPr>
            <a:r>
              <a:rPr lang="it-IT" b="1" dirty="0" smtClean="0"/>
              <a:t>estensibilità</a:t>
            </a:r>
            <a:r>
              <a:rPr lang="it-IT" dirty="0" smtClean="0"/>
              <a:t>: </a:t>
            </a:r>
            <a:r>
              <a:rPr lang="it-IT" dirty="0"/>
              <a:t>il polimorfismo agevola </a:t>
            </a:r>
            <a:r>
              <a:rPr lang="it-IT" dirty="0" smtClean="0"/>
              <a:t>l'aggiunta </a:t>
            </a:r>
            <a:r>
              <a:rPr lang="it-IT" dirty="0"/>
              <a:t>di nuove funzionalità, </a:t>
            </a:r>
            <a:r>
              <a:rPr lang="it-IT" dirty="0" smtClean="0"/>
              <a:t>minimizzando </a:t>
            </a:r>
            <a:r>
              <a:rPr lang="it-IT" dirty="0"/>
              <a:t>le modifiche necessarie </a:t>
            </a:r>
            <a:r>
              <a:rPr lang="it-IT" dirty="0" smtClean="0"/>
              <a:t>al sistema </a:t>
            </a:r>
            <a:r>
              <a:rPr lang="it-IT" dirty="0"/>
              <a:t>esistente quando si vuole </a:t>
            </a:r>
            <a:r>
              <a:rPr lang="it-IT" dirty="0" smtClean="0"/>
              <a:t>estenderlo</a:t>
            </a:r>
            <a:r>
              <a:rPr lang="it-IT" dirty="0"/>
              <a:t>.</a:t>
            </a:r>
          </a:p>
          <a:p>
            <a:pPr marL="0" indent="0">
              <a:buNone/>
            </a:pPr>
            <a:endParaRPr lang="it-IT" dirty="0"/>
          </a:p>
        </p:txBody>
      </p:sp>
      <p:sp>
        <p:nvSpPr>
          <p:cNvPr id="4" name="Segnaposto contenuto 3"/>
          <p:cNvSpPr>
            <a:spLocks noGrp="1"/>
          </p:cNvSpPr>
          <p:nvPr>
            <p:ph sz="half" idx="13"/>
          </p:nvPr>
        </p:nvSpPr>
        <p:spPr/>
        <p:txBody>
          <a:bodyPr/>
          <a:lstStyle/>
          <a:p>
            <a:pPr marL="0" indent="0">
              <a:buNone/>
            </a:pPr>
            <a:r>
              <a:rPr lang="it-IT" sz="2400" dirty="0"/>
              <a:t>Rispetto alla programmazione </a:t>
            </a:r>
            <a:r>
              <a:rPr lang="it-IT" sz="2400" dirty="0" smtClean="0"/>
              <a:t>tradizionale</a:t>
            </a:r>
            <a:r>
              <a:rPr lang="it-IT" sz="2400" dirty="0"/>
              <a:t>, la programmazione </a:t>
            </a:r>
            <a:r>
              <a:rPr lang="it-IT" sz="2400" dirty="0" smtClean="0"/>
              <a:t>orientata </a:t>
            </a:r>
            <a:r>
              <a:rPr lang="it-IT" sz="2400" dirty="0"/>
              <a:t>agli </a:t>
            </a:r>
            <a:r>
              <a:rPr lang="it-IT" sz="2400" dirty="0" smtClean="0"/>
              <a:t>oggetti </a:t>
            </a:r>
            <a:r>
              <a:rPr lang="it-IT" sz="2400" dirty="0"/>
              <a:t>(OOP) offre vantaggi in termini di:</a:t>
            </a:r>
          </a:p>
          <a:p>
            <a:endParaRPr lang="it-IT" dirty="0"/>
          </a:p>
        </p:txBody>
      </p:sp>
    </p:spTree>
    <p:extLst>
      <p:ext uri="{BB962C8B-B14F-4D97-AF65-F5344CB8AC3E}">
        <p14:creationId xmlns:p14="http://schemas.microsoft.com/office/powerpoint/2010/main" val="111204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Struttura programma </a:t>
            </a:r>
            <a:r>
              <a:rPr lang="it-IT" dirty="0" err="1" smtClean="0"/>
              <a:t>oo</a:t>
            </a:r>
            <a:endParaRPr lang="it-IT" dirty="0"/>
          </a:p>
        </p:txBody>
      </p:sp>
      <p:sp>
        <p:nvSpPr>
          <p:cNvPr id="3" name="Segnaposto contenuto 2"/>
          <p:cNvSpPr>
            <a:spLocks noGrp="1"/>
          </p:cNvSpPr>
          <p:nvPr>
            <p:ph idx="1"/>
          </p:nvPr>
        </p:nvSpPr>
        <p:spPr/>
        <p:txBody>
          <a:bodyPr/>
          <a:lstStyle/>
          <a:p>
            <a:pPr>
              <a:buFont typeface="Verdana" panose="020B0604030504040204" pitchFamily="34" charset="0"/>
              <a:buChar char="#"/>
            </a:pPr>
            <a:r>
              <a:rPr lang="it-IT" dirty="0"/>
              <a:t>Un </a:t>
            </a:r>
            <a:r>
              <a:rPr lang="it-IT" b="1" dirty="0" smtClean="0"/>
              <a:t>programma</a:t>
            </a:r>
            <a:r>
              <a:rPr lang="it-IT" dirty="0" smtClean="0"/>
              <a:t> è </a:t>
            </a:r>
            <a:r>
              <a:rPr lang="it-IT" dirty="0"/>
              <a:t>costituito da un insieme </a:t>
            </a:r>
            <a:r>
              <a:rPr lang="it-IT" dirty="0" smtClean="0"/>
              <a:t>di oggetti.</a:t>
            </a:r>
          </a:p>
          <a:p>
            <a:pPr>
              <a:buFont typeface="Verdana" panose="020B0604030504040204" pitchFamily="34" charset="0"/>
              <a:buChar char="#"/>
            </a:pPr>
            <a:r>
              <a:rPr lang="it-IT" dirty="0"/>
              <a:t>Gli </a:t>
            </a:r>
            <a:r>
              <a:rPr lang="it-IT" b="1" dirty="0"/>
              <a:t>oggetti sono dinamici</a:t>
            </a:r>
            <a:r>
              <a:rPr lang="it-IT" dirty="0"/>
              <a:t> </a:t>
            </a:r>
            <a:r>
              <a:rPr lang="it-IT" dirty="0" smtClean="0"/>
              <a:t>- </a:t>
            </a:r>
            <a:r>
              <a:rPr lang="it-IT" dirty="0"/>
              <a:t>creati e </a:t>
            </a:r>
            <a:r>
              <a:rPr lang="it-IT" dirty="0" smtClean="0"/>
              <a:t>distrutti durante </a:t>
            </a:r>
            <a:r>
              <a:rPr lang="it-IT" dirty="0"/>
              <a:t>l'esecuzione del programma</a:t>
            </a:r>
            <a:r>
              <a:rPr lang="it-IT" dirty="0" smtClean="0"/>
              <a:t>.</a:t>
            </a:r>
          </a:p>
          <a:p>
            <a:pPr>
              <a:buFont typeface="Verdana" panose="020B0604030504040204" pitchFamily="34" charset="0"/>
              <a:buChar char="#"/>
            </a:pPr>
            <a:r>
              <a:rPr lang="it-IT" dirty="0"/>
              <a:t>Un oggetto A, per agire su un altro oggetto B, </a:t>
            </a:r>
            <a:r>
              <a:rPr lang="it-IT" dirty="0" smtClean="0"/>
              <a:t>invia un messaggio a </a:t>
            </a:r>
            <a:r>
              <a:rPr lang="it-IT" dirty="0"/>
              <a:t>B chiedendogli di </a:t>
            </a:r>
            <a:r>
              <a:rPr lang="it-IT" dirty="0" smtClean="0"/>
              <a:t>eseguire </a:t>
            </a:r>
            <a:r>
              <a:rPr lang="it-IT" dirty="0"/>
              <a:t>uno </a:t>
            </a:r>
            <a:r>
              <a:rPr lang="it-IT" dirty="0" smtClean="0"/>
              <a:t>dei metodi </a:t>
            </a:r>
            <a:r>
              <a:rPr lang="it-IT" dirty="0"/>
              <a:t>della sua interfaccia.</a:t>
            </a:r>
          </a:p>
          <a:p>
            <a:pPr>
              <a:buFont typeface="Verdana" panose="020B0604030504040204" pitchFamily="34" charset="0"/>
              <a:buChar char="#"/>
            </a:pPr>
            <a:endParaRPr lang="it-IT" dirty="0"/>
          </a:p>
          <a:p>
            <a:pPr>
              <a:buFont typeface="Verdana" panose="020B0604030504040204" pitchFamily="34" charset="0"/>
              <a:buChar char="#"/>
            </a:pPr>
            <a:endParaRPr lang="it-IT" dirty="0" smtClean="0"/>
          </a:p>
          <a:p>
            <a:pPr>
              <a:buFont typeface="Verdana" panose="020B0604030504040204" pitchFamily="34" charset="0"/>
              <a:buChar char="#"/>
            </a:pPr>
            <a:endParaRPr lang="it-IT" dirty="0"/>
          </a:p>
          <a:p>
            <a:pPr>
              <a:buFont typeface="Verdana" panose="020B0604030504040204" pitchFamily="34" charset="0"/>
              <a:buChar char="#"/>
            </a:pPr>
            <a:r>
              <a:rPr lang="it-IT" dirty="0"/>
              <a:t>Lo scambio di messaggi è l'unico modo </a:t>
            </a:r>
            <a:r>
              <a:rPr lang="it-IT" dirty="0" smtClean="0"/>
              <a:t>di comunicare </a:t>
            </a:r>
            <a:r>
              <a:rPr lang="it-IT" dirty="0"/>
              <a:t>tra oggetti</a:t>
            </a:r>
          </a:p>
          <a:p>
            <a:endParaRPr lang="it-IT" dirty="0" smtClean="0"/>
          </a:p>
          <a:p>
            <a:endParaRPr lang="it-IT" dirty="0"/>
          </a:p>
          <a:p>
            <a:endParaRPr lang="it-IT" dirty="0"/>
          </a:p>
          <a:p>
            <a:endParaRPr lang="it-IT" dirty="0"/>
          </a:p>
        </p:txBody>
      </p:sp>
      <p:sp>
        <p:nvSpPr>
          <p:cNvPr id="4" name="Segnaposto contenuto 3"/>
          <p:cNvSpPr>
            <a:spLocks noGrp="1"/>
          </p:cNvSpPr>
          <p:nvPr>
            <p:ph sz="half" idx="13"/>
          </p:nvPr>
        </p:nvSpPr>
        <p:spPr/>
        <p:txBody>
          <a:bodyPr/>
          <a:lstStyle/>
          <a:p>
            <a:endParaRPr lang="it-IT"/>
          </a:p>
        </p:txBody>
      </p:sp>
      <p:sp>
        <p:nvSpPr>
          <p:cNvPr id="5" name="Ovale 4"/>
          <p:cNvSpPr/>
          <p:nvPr/>
        </p:nvSpPr>
        <p:spPr>
          <a:xfrm>
            <a:off x="6229350" y="2914650"/>
            <a:ext cx="704850" cy="769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A</a:t>
            </a:r>
            <a:endParaRPr lang="it-IT" dirty="0"/>
          </a:p>
        </p:txBody>
      </p:sp>
      <p:cxnSp>
        <p:nvCxnSpPr>
          <p:cNvPr id="7" name="Connettore 2 6"/>
          <p:cNvCxnSpPr>
            <a:stCxn id="5" idx="6"/>
            <a:endCxn id="9" idx="2"/>
          </p:cNvCxnSpPr>
          <p:nvPr/>
        </p:nvCxnSpPr>
        <p:spPr>
          <a:xfrm>
            <a:off x="6934200" y="3299546"/>
            <a:ext cx="3069404"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Ovale 8"/>
          <p:cNvSpPr/>
          <p:nvPr/>
        </p:nvSpPr>
        <p:spPr>
          <a:xfrm>
            <a:off x="10003604" y="2914650"/>
            <a:ext cx="704850" cy="7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dirty="0" smtClean="0"/>
              <a:t>B</a:t>
            </a:r>
            <a:endParaRPr lang="it-IT" dirty="0"/>
          </a:p>
        </p:txBody>
      </p:sp>
      <p:sp>
        <p:nvSpPr>
          <p:cNvPr id="10" name="CasellaDiTesto 9"/>
          <p:cNvSpPr txBox="1"/>
          <p:nvPr/>
        </p:nvSpPr>
        <p:spPr>
          <a:xfrm>
            <a:off x="7186339" y="2914650"/>
            <a:ext cx="2565126" cy="369332"/>
          </a:xfrm>
          <a:prstGeom prst="rect">
            <a:avLst/>
          </a:prstGeom>
          <a:noFill/>
        </p:spPr>
        <p:txBody>
          <a:bodyPr wrap="none" rtlCol="0">
            <a:spAutoFit/>
          </a:bodyPr>
          <a:lstStyle/>
          <a:p>
            <a:r>
              <a:rPr lang="it-IT" dirty="0" smtClean="0"/>
              <a:t>Esegui il metodo m1</a:t>
            </a:r>
            <a:endParaRPr lang="it-IT" dirty="0"/>
          </a:p>
        </p:txBody>
      </p:sp>
    </p:spTree>
    <p:extLst>
      <p:ext uri="{BB962C8B-B14F-4D97-AF65-F5344CB8AC3E}">
        <p14:creationId xmlns:p14="http://schemas.microsoft.com/office/powerpoint/2010/main" val="2590838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 Diritto di Contare - Il Fotr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CasellaDiTesto 2"/>
          <p:cNvSpPr txBox="1"/>
          <p:nvPr/>
        </p:nvSpPr>
        <p:spPr>
          <a:xfrm>
            <a:off x="216545" y="150145"/>
            <a:ext cx="5503430" cy="646331"/>
          </a:xfrm>
          <a:prstGeom prst="rect">
            <a:avLst/>
          </a:prstGeom>
          <a:noFill/>
        </p:spPr>
        <p:txBody>
          <a:bodyPr wrap="none" rtlCol="0">
            <a:spAutoFit/>
          </a:bodyPr>
          <a:lstStyle/>
          <a:p>
            <a:r>
              <a:rPr lang="it-IT" sz="3600" dirty="0" smtClean="0">
                <a:solidFill>
                  <a:schemeClr val="bg1"/>
                </a:solidFill>
                <a:latin typeface="+mj-lt"/>
              </a:rPr>
              <a:t>IL DIRITTO DI CONTARE</a:t>
            </a:r>
            <a:endParaRPr lang="it-IT" sz="3600" dirty="0">
              <a:solidFill>
                <a:schemeClr val="bg1"/>
              </a:solidFill>
              <a:latin typeface="+mj-lt"/>
            </a:endParaRPr>
          </a:p>
        </p:txBody>
      </p:sp>
    </p:spTree>
    <p:extLst>
      <p:ext uri="{BB962C8B-B14F-4D97-AF65-F5344CB8AC3E}">
        <p14:creationId xmlns:p14="http://schemas.microsoft.com/office/powerpoint/2010/main" val="4358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5448" y="176980"/>
            <a:ext cx="5507932" cy="3406878"/>
          </a:xfrm>
        </p:spPr>
        <p:txBody>
          <a:bodyPr/>
          <a:lstStyle/>
          <a:p>
            <a:r>
              <a:rPr lang="it-IT" dirty="0"/>
              <a:t>Linguaggi di programmazione</a:t>
            </a:r>
          </a:p>
        </p:txBody>
      </p:sp>
      <p:sp>
        <p:nvSpPr>
          <p:cNvPr id="3" name="Segnaposto contenuto 2"/>
          <p:cNvSpPr>
            <a:spLocks noGrp="1"/>
          </p:cNvSpPr>
          <p:nvPr>
            <p:ph idx="1"/>
          </p:nvPr>
        </p:nvSpPr>
        <p:spPr/>
        <p:txBody>
          <a:bodyPr>
            <a:normAutofit/>
          </a:bodyPr>
          <a:lstStyle/>
          <a:p>
            <a:pPr>
              <a:buFont typeface="Verdana" panose="020B0604030504040204" pitchFamily="34" charset="0"/>
              <a:buChar char="#"/>
            </a:pPr>
            <a:r>
              <a:rPr lang="it-IT" dirty="0"/>
              <a:t>Il linguaggio è lo strumento essenziale per esprimere concetti in modo non </a:t>
            </a:r>
            <a:r>
              <a:rPr lang="it-IT" dirty="0" smtClean="0"/>
              <a:t>ambiguo.</a:t>
            </a:r>
          </a:p>
          <a:p>
            <a:pPr>
              <a:buFont typeface="Verdana" panose="020B0604030504040204" pitchFamily="34" charset="0"/>
              <a:buChar char="#"/>
            </a:pPr>
            <a:r>
              <a:rPr lang="it-IT" dirty="0" smtClean="0"/>
              <a:t>I linguaggi possono essere:</a:t>
            </a:r>
          </a:p>
          <a:p>
            <a:pPr lvl="2">
              <a:buFont typeface="Verdana" panose="020B0604030504040204" pitchFamily="34" charset="0"/>
              <a:buChar char="#"/>
            </a:pPr>
            <a:r>
              <a:rPr lang="it-IT" sz="2000" b="1" dirty="0" smtClean="0"/>
              <a:t>Naturali</a:t>
            </a:r>
            <a:r>
              <a:rPr lang="it-IT" sz="2000" dirty="0" smtClean="0"/>
              <a:t> (lingua parlata)</a:t>
            </a:r>
          </a:p>
          <a:p>
            <a:pPr lvl="2">
              <a:buFont typeface="Verdana" panose="020B0604030504040204" pitchFamily="34" charset="0"/>
              <a:buChar char="#"/>
            </a:pPr>
            <a:r>
              <a:rPr lang="it-IT" sz="2000" b="1" dirty="0" smtClean="0"/>
              <a:t>Artificiali</a:t>
            </a:r>
            <a:r>
              <a:rPr lang="it-IT" sz="2000" dirty="0" smtClean="0"/>
              <a:t> (Es. linguaggi di programmazione)</a:t>
            </a:r>
          </a:p>
          <a:p>
            <a:pPr lvl="2"/>
            <a:endParaRPr lang="it-IT" sz="2000" dirty="0" smtClean="0"/>
          </a:p>
          <a:p>
            <a:pPr>
              <a:buFont typeface="Verdana" panose="020B0604030504040204" pitchFamily="34" charset="0"/>
              <a:buChar char="#"/>
            </a:pPr>
            <a:r>
              <a:rPr lang="it-IT" sz="2400" dirty="0" smtClean="0"/>
              <a:t>In informatica i linguaggi sono onnipresenti:</a:t>
            </a:r>
          </a:p>
          <a:p>
            <a:pPr lvl="1"/>
            <a:r>
              <a:rPr lang="it-IT" sz="2000" dirty="0" smtClean="0"/>
              <a:t>linguaggi </a:t>
            </a:r>
            <a:r>
              <a:rPr lang="it-IT" sz="2000" dirty="0"/>
              <a:t>di specifica, </a:t>
            </a:r>
          </a:p>
          <a:p>
            <a:pPr lvl="1"/>
            <a:r>
              <a:rPr lang="it-IT" sz="2000" dirty="0" smtClean="0"/>
              <a:t>di programmazione </a:t>
            </a:r>
            <a:r>
              <a:rPr lang="it-IT" sz="2000" dirty="0"/>
              <a:t>di </a:t>
            </a:r>
            <a:r>
              <a:rPr lang="it-IT" sz="2000" dirty="0" smtClean="0"/>
              <a:t>Scripting</a:t>
            </a:r>
            <a:endParaRPr lang="it-IT" sz="2000" dirty="0"/>
          </a:p>
          <a:p>
            <a:pPr lvl="1"/>
            <a:r>
              <a:rPr lang="it-IT" sz="2000" dirty="0"/>
              <a:t>linguaggi di configurazione</a:t>
            </a:r>
          </a:p>
          <a:p>
            <a:pPr lvl="1"/>
            <a:r>
              <a:rPr lang="it-IT" sz="2000" dirty="0"/>
              <a:t>compilatori e interpreti</a:t>
            </a:r>
          </a:p>
          <a:p>
            <a:pPr lvl="1"/>
            <a:r>
              <a:rPr lang="it-IT" sz="2000" dirty="0"/>
              <a:t>linguaggi di marcatura (html, xml </a:t>
            </a:r>
            <a:r>
              <a:rPr lang="it-IT" sz="2000" dirty="0" smtClean="0"/>
              <a:t>ecc.)</a:t>
            </a:r>
            <a:endParaRPr lang="it-IT" sz="2000" dirty="0"/>
          </a:p>
          <a:p>
            <a:pPr lvl="1"/>
            <a:r>
              <a:rPr lang="it-IT" sz="2000" dirty="0"/>
              <a:t>protocolli di comunicazione</a:t>
            </a:r>
          </a:p>
          <a:p>
            <a:pPr lvl="1"/>
            <a:r>
              <a:rPr lang="it-IT" sz="2000" dirty="0"/>
              <a:t>interazione uomo </a:t>
            </a:r>
            <a:r>
              <a:rPr lang="it-IT" sz="2000" dirty="0" smtClean="0"/>
              <a:t>macchina</a:t>
            </a:r>
            <a:endParaRPr lang="it-IT" sz="2000" dirty="0"/>
          </a:p>
          <a:p>
            <a:pPr lvl="1">
              <a:buFont typeface="Verdana" panose="020B0604030504040204" pitchFamily="34" charset="0"/>
              <a:buChar char="#"/>
            </a:pPr>
            <a:endParaRPr lang="it-IT" sz="2000" dirty="0"/>
          </a:p>
          <a:p>
            <a:endParaRPr lang="it-IT" sz="2400" dirty="0" smtClean="0"/>
          </a:p>
        </p:txBody>
      </p:sp>
      <p:pic>
        <p:nvPicPr>
          <p:cNvPr id="5" name="picture" title="Green Dragon Book (front).jpg"/>
          <p:cNvPicPr>
            <a:picLocks noGrp="1"/>
          </p:cNvPicPr>
          <p:nvPr>
            <p:ph sz="half" idx="13"/>
          </p:nvPr>
        </p:nvPicPr>
        <p:blipFill>
          <a:blip r:embed="rId3">
            <a:extLst>
              <a:ext uri="{28A0092B-C50C-407E-A947-70E740481C1C}">
                <a14:useLocalDpi xmlns:a14="http://schemas.microsoft.com/office/drawing/2010/main" val="0"/>
              </a:ext>
            </a:extLst>
          </a:blip>
          <a:stretch>
            <a:fillRect/>
          </a:stretch>
        </p:blipFill>
        <p:spPr>
          <a:xfrm>
            <a:off x="401215" y="2705100"/>
            <a:ext cx="2508199" cy="346710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194" y="2705100"/>
            <a:ext cx="2342600" cy="3314700"/>
          </a:xfrm>
          <a:prstGeom prst="rect">
            <a:avLst/>
          </a:prstGeom>
        </p:spPr>
      </p:pic>
    </p:spTree>
    <p:extLst>
      <p:ext uri="{BB962C8B-B14F-4D97-AF65-F5344CB8AC3E}">
        <p14:creationId xmlns:p14="http://schemas.microsoft.com/office/powerpoint/2010/main" val="9314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Analisi formale del linguaggio</a:t>
            </a:r>
            <a:endParaRPr lang="it-IT" dirty="0"/>
          </a:p>
        </p:txBody>
      </p:sp>
      <p:sp>
        <p:nvSpPr>
          <p:cNvPr id="3" name="Segnaposto contenuto 2"/>
          <p:cNvSpPr>
            <a:spLocks noGrp="1"/>
          </p:cNvSpPr>
          <p:nvPr>
            <p:ph idx="1"/>
          </p:nvPr>
        </p:nvSpPr>
        <p:spPr/>
        <p:txBody>
          <a:bodyPr/>
          <a:lstStyle/>
          <a:p>
            <a:pPr algn="just">
              <a:lnSpc>
                <a:spcPct val="107000"/>
              </a:lnSpc>
              <a:spcAft>
                <a:spcPts val="800"/>
              </a:spcAft>
              <a:buFont typeface="Verdana" panose="020B0604030504040204" pitchFamily="34" charset="0"/>
              <a:buChar char="#"/>
            </a:pPr>
            <a:r>
              <a:rPr lang="it-IT" dirty="0" smtClean="0">
                <a:ea typeface="Calibri" panose="020F0502020204030204" pitchFamily="34" charset="0"/>
                <a:cs typeface="Calibri" panose="020F0502020204030204" pitchFamily="34" charset="0"/>
              </a:rPr>
              <a:t>Grammatiche formali generano linguaggi formali: un insieme di stringhe di lunghezza finita costruito su un alfabeto finito</a:t>
            </a:r>
          </a:p>
          <a:p>
            <a:pPr algn="just">
              <a:lnSpc>
                <a:spcPct val="107000"/>
              </a:lnSpc>
              <a:spcAft>
                <a:spcPts val="800"/>
              </a:spcAft>
              <a:buFont typeface="Verdana" panose="020B0604030504040204" pitchFamily="34" charset="0"/>
              <a:buChar char="#"/>
            </a:pPr>
            <a:r>
              <a:rPr lang="it-IT" dirty="0" smtClean="0">
                <a:ea typeface="Calibri" panose="020F0502020204030204" pitchFamily="34" charset="0"/>
                <a:cs typeface="Calibri" panose="020F0502020204030204" pitchFamily="34" charset="0"/>
              </a:rPr>
              <a:t>Dall'analisi </a:t>
            </a:r>
            <a:r>
              <a:rPr lang="it-IT" dirty="0">
                <a:ea typeface="Calibri" panose="020F0502020204030204" pitchFamily="34" charset="0"/>
                <a:cs typeface="Calibri" panose="020F0502020204030204" pitchFamily="34" charset="0"/>
              </a:rPr>
              <a:t>di un linguaggio si possono distinguere tre aspetti fondamentali:</a:t>
            </a:r>
            <a:endParaRPr lang="it-IT" dirty="0">
              <a:ea typeface="Calibri" panose="020F0502020204030204" pitchFamily="34" charset="0"/>
              <a:cs typeface="Times New Roman" panose="02020603050405020304" pitchFamily="18" charset="0"/>
            </a:endParaRPr>
          </a:p>
          <a:p>
            <a:pPr marL="891540" lvl="2" indent="-342900" algn="just">
              <a:lnSpc>
                <a:spcPct val="107000"/>
              </a:lnSpc>
              <a:spcAft>
                <a:spcPts val="0"/>
              </a:spcAft>
              <a:buFont typeface="Courier New" panose="02070309020205020404" pitchFamily="49" charset="0"/>
              <a:buChar char="▫"/>
            </a:pPr>
            <a:r>
              <a:rPr lang="it-IT" sz="2000" dirty="0">
                <a:ea typeface="Calibri" panose="020F0502020204030204" pitchFamily="34" charset="0"/>
                <a:cs typeface="Calibri" panose="020F0502020204030204" pitchFamily="34" charset="0"/>
              </a:rPr>
              <a:t>Lessicale</a:t>
            </a:r>
            <a:endParaRPr lang="it-IT" sz="2000" dirty="0">
              <a:ea typeface="Calibri" panose="020F0502020204030204" pitchFamily="34" charset="0"/>
              <a:cs typeface="Times New Roman" panose="02020603050405020304" pitchFamily="18" charset="0"/>
            </a:endParaRPr>
          </a:p>
          <a:p>
            <a:pPr marL="891540" lvl="2" indent="-342900" algn="just">
              <a:lnSpc>
                <a:spcPct val="107000"/>
              </a:lnSpc>
              <a:spcAft>
                <a:spcPts val="0"/>
              </a:spcAft>
              <a:buFont typeface="Courier New" panose="02070309020205020404" pitchFamily="49" charset="0"/>
              <a:buChar char="▫"/>
            </a:pPr>
            <a:r>
              <a:rPr lang="it-IT" sz="2000" dirty="0">
                <a:ea typeface="Calibri" panose="020F0502020204030204" pitchFamily="34" charset="0"/>
                <a:cs typeface="Calibri" panose="020F0502020204030204" pitchFamily="34" charset="0"/>
              </a:rPr>
              <a:t>Sintattico</a:t>
            </a:r>
            <a:endParaRPr lang="it-IT" sz="2000" dirty="0">
              <a:ea typeface="Calibri" panose="020F0502020204030204" pitchFamily="34" charset="0"/>
              <a:cs typeface="Times New Roman" panose="02020603050405020304" pitchFamily="18" charset="0"/>
            </a:endParaRPr>
          </a:p>
          <a:p>
            <a:pPr marL="891540" lvl="2" indent="-342900" algn="just">
              <a:lnSpc>
                <a:spcPct val="107000"/>
              </a:lnSpc>
              <a:spcAft>
                <a:spcPts val="800"/>
              </a:spcAft>
              <a:buFont typeface="Courier New" panose="02070309020205020404" pitchFamily="49" charset="0"/>
              <a:buChar char="▫"/>
            </a:pPr>
            <a:r>
              <a:rPr lang="it-IT" sz="2000" dirty="0">
                <a:ea typeface="Calibri" panose="020F0502020204030204" pitchFamily="34" charset="0"/>
                <a:cs typeface="Calibri" panose="020F0502020204030204" pitchFamily="34" charset="0"/>
              </a:rPr>
              <a:t>Semantico</a:t>
            </a:r>
            <a:endParaRPr lang="it-IT" sz="2000" dirty="0">
              <a:ea typeface="Calibri" panose="020F0502020204030204" pitchFamily="34" charset="0"/>
              <a:cs typeface="Times New Roman" panose="02020603050405020304" pitchFamily="18" charset="0"/>
            </a:endParaRPr>
          </a:p>
          <a:p>
            <a:endParaRPr lang="it-IT" dirty="0"/>
          </a:p>
        </p:txBody>
      </p:sp>
      <p:sp>
        <p:nvSpPr>
          <p:cNvPr id="4" name="Segnaposto contenuto 3"/>
          <p:cNvSpPr>
            <a:spLocks noGrp="1"/>
          </p:cNvSpPr>
          <p:nvPr>
            <p:ph sz="half" idx="13"/>
          </p:nvPr>
        </p:nvSpPr>
        <p:spPr>
          <a:xfrm>
            <a:off x="155448" y="3684442"/>
            <a:ext cx="4846858" cy="2487758"/>
          </a:xfrm>
        </p:spPr>
        <p:txBody>
          <a:bodyPr/>
          <a:lstStyle/>
          <a:p>
            <a:r>
              <a:rPr lang="it-IT" dirty="0" smtClean="0"/>
              <a:t>La teoria delle grammatiche formali e della loro gerarchia fu descritta dal teorico della comunicazione </a:t>
            </a:r>
            <a:r>
              <a:rPr lang="it-IT" b="1" dirty="0" smtClean="0">
                <a:solidFill>
                  <a:srgbClr val="002060"/>
                </a:solidFill>
              </a:rPr>
              <a:t>Noam Chomsky</a:t>
            </a:r>
            <a:endParaRPr lang="it-IT" b="1" dirty="0">
              <a:solidFill>
                <a:srgbClr val="002060"/>
              </a:solidFill>
            </a:endParaRPr>
          </a:p>
        </p:txBody>
      </p:sp>
      <p:graphicFrame>
        <p:nvGraphicFramePr>
          <p:cNvPr id="5" name="Tabella 4"/>
          <p:cNvGraphicFramePr>
            <a:graphicFrameLocks noGrp="1"/>
          </p:cNvGraphicFramePr>
          <p:nvPr>
            <p:extLst>
              <p:ext uri="{D42A27DB-BD31-4B8C-83A1-F6EECF244321}">
                <p14:modId xmlns:p14="http://schemas.microsoft.com/office/powerpoint/2010/main" val="1383328834"/>
              </p:ext>
            </p:extLst>
          </p:nvPr>
        </p:nvGraphicFramePr>
        <p:xfrm>
          <a:off x="4868956" y="4009619"/>
          <a:ext cx="6915276" cy="1837404"/>
        </p:xfrm>
        <a:graphic>
          <a:graphicData uri="http://schemas.openxmlformats.org/drawingml/2006/table">
            <a:tbl>
              <a:tblPr firstRow="1" firstCol="1" bandRow="1">
                <a:tableStyleId>{5C22544A-7EE6-4342-B048-85BDC9FD1C3A}</a:tableStyleId>
              </a:tblPr>
              <a:tblGrid>
                <a:gridCol w="1512794">
                  <a:extLst>
                    <a:ext uri="{9D8B030D-6E8A-4147-A177-3AD203B41FA5}">
                      <a16:colId xmlns:a16="http://schemas.microsoft.com/office/drawing/2014/main" val="20000"/>
                    </a:ext>
                  </a:extLst>
                </a:gridCol>
                <a:gridCol w="3097390">
                  <a:extLst>
                    <a:ext uri="{9D8B030D-6E8A-4147-A177-3AD203B41FA5}">
                      <a16:colId xmlns:a16="http://schemas.microsoft.com/office/drawing/2014/main" val="20001"/>
                    </a:ext>
                  </a:extLst>
                </a:gridCol>
                <a:gridCol w="2305092">
                  <a:extLst>
                    <a:ext uri="{9D8B030D-6E8A-4147-A177-3AD203B41FA5}">
                      <a16:colId xmlns:a16="http://schemas.microsoft.com/office/drawing/2014/main" val="20002"/>
                    </a:ext>
                  </a:extLst>
                </a:gridCol>
              </a:tblGrid>
              <a:tr h="459351">
                <a:tc>
                  <a:txBody>
                    <a:bodyPr/>
                    <a:lstStyle/>
                    <a:p>
                      <a:pPr>
                        <a:lnSpc>
                          <a:spcPct val="107000"/>
                        </a:lnSpc>
                        <a:spcAft>
                          <a:spcPts val="0"/>
                        </a:spcAft>
                      </a:pPr>
                      <a:r>
                        <a:rPr lang="it-IT" sz="1600" dirty="0">
                          <a:effectLst/>
                        </a:rPr>
                        <a:t>Livello</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Forma corretta</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a:effectLst/>
                        </a:rPr>
                        <a:t>Forma errata</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59351">
                <a:tc>
                  <a:txBody>
                    <a:bodyPr/>
                    <a:lstStyle/>
                    <a:p>
                      <a:pPr>
                        <a:lnSpc>
                          <a:spcPct val="107000"/>
                        </a:lnSpc>
                        <a:spcAft>
                          <a:spcPts val="0"/>
                        </a:spcAft>
                      </a:pPr>
                      <a:r>
                        <a:rPr lang="it-IT" sz="1600" dirty="0">
                          <a:effectLst/>
                        </a:rPr>
                        <a:t>Lessicale</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a:effectLst/>
                        </a:rPr>
                        <a:t>acqua</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a:effectLst/>
                        </a:rPr>
                        <a:t>aqua</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59351">
                <a:tc>
                  <a:txBody>
                    <a:bodyPr/>
                    <a:lstStyle/>
                    <a:p>
                      <a:pPr>
                        <a:lnSpc>
                          <a:spcPct val="107000"/>
                        </a:lnSpc>
                        <a:spcAft>
                          <a:spcPts val="0"/>
                        </a:spcAft>
                      </a:pPr>
                      <a:r>
                        <a:rPr lang="it-IT" sz="1600" dirty="0">
                          <a:effectLst/>
                        </a:rPr>
                        <a:t>Sintattico</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a:effectLst/>
                        </a:rPr>
                        <a:t>Sono andato a scuola</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a:effectLst/>
                        </a:rPr>
                        <a:t>Ho andato a scuola</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59351">
                <a:tc>
                  <a:txBody>
                    <a:bodyPr/>
                    <a:lstStyle/>
                    <a:p>
                      <a:pPr>
                        <a:lnSpc>
                          <a:spcPct val="107000"/>
                        </a:lnSpc>
                        <a:spcAft>
                          <a:spcPts val="0"/>
                        </a:spcAft>
                      </a:pPr>
                      <a:r>
                        <a:rPr lang="it-IT" sz="1600">
                          <a:effectLst/>
                        </a:rPr>
                        <a:t>Semantico</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a:effectLst/>
                        </a:rPr>
                        <a:t>Il gatto è un animale</a:t>
                      </a:r>
                      <a:endParaRPr lang="it-I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Il gatto è una pianta</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6" name="Rettangolo 5"/>
          <p:cNvSpPr/>
          <p:nvPr/>
        </p:nvSpPr>
        <p:spPr>
          <a:xfrm>
            <a:off x="5390358" y="3244334"/>
            <a:ext cx="1411284" cy="369332"/>
          </a:xfrm>
          <a:prstGeom prst="rect">
            <a:avLst/>
          </a:prstGeom>
        </p:spPr>
        <p:txBody>
          <a:bodyPr wrap="none">
            <a:spAutoFit/>
          </a:bodyPr>
          <a:lstStyle/>
          <a:p>
            <a:r>
              <a:rPr lang="it-IT" dirty="0"/>
              <a:t>generativo</a:t>
            </a:r>
          </a:p>
        </p:txBody>
      </p:sp>
      <p:pic>
        <p:nvPicPr>
          <p:cNvPr id="8" name="Immagine 7"/>
          <p:cNvPicPr>
            <a:picLocks noChangeAspect="1"/>
          </p:cNvPicPr>
          <p:nvPr/>
        </p:nvPicPr>
        <p:blipFill>
          <a:blip r:embed="rId3"/>
          <a:stretch>
            <a:fillRect/>
          </a:stretch>
        </p:blipFill>
        <p:spPr>
          <a:xfrm>
            <a:off x="312323" y="5138057"/>
            <a:ext cx="2770409" cy="1134727"/>
          </a:xfrm>
          <a:prstGeom prst="rect">
            <a:avLst/>
          </a:prstGeom>
        </p:spPr>
      </p:pic>
      <p:sp>
        <p:nvSpPr>
          <p:cNvPr id="9" name="CasellaDiTesto 8"/>
          <p:cNvSpPr txBox="1"/>
          <p:nvPr/>
        </p:nvSpPr>
        <p:spPr>
          <a:xfrm>
            <a:off x="233427" y="6272784"/>
            <a:ext cx="2576283" cy="276999"/>
          </a:xfrm>
          <a:prstGeom prst="rect">
            <a:avLst/>
          </a:prstGeom>
          <a:noFill/>
        </p:spPr>
        <p:txBody>
          <a:bodyPr wrap="none" rtlCol="0">
            <a:spAutoFit/>
          </a:bodyPr>
          <a:lstStyle/>
          <a:p>
            <a:r>
              <a:rPr lang="it-IT" sz="1200" dirty="0" err="1"/>
              <a:t>Captain</a:t>
            </a:r>
            <a:r>
              <a:rPr lang="it-IT" sz="1200" dirty="0"/>
              <a:t> </a:t>
            </a:r>
            <a:r>
              <a:rPr lang="it-IT" sz="1200" dirty="0" err="1"/>
              <a:t>Fantastic</a:t>
            </a:r>
            <a:r>
              <a:rPr lang="it-IT" sz="1200" dirty="0"/>
              <a:t>, di Matt </a:t>
            </a:r>
            <a:r>
              <a:rPr lang="it-IT" sz="1200" dirty="0" err="1"/>
              <a:t>Ross</a:t>
            </a:r>
            <a:endParaRPr lang="it-IT" sz="1200" dirty="0"/>
          </a:p>
        </p:txBody>
      </p:sp>
    </p:spTree>
    <p:extLst>
      <p:ext uri="{BB962C8B-B14F-4D97-AF65-F5344CB8AC3E}">
        <p14:creationId xmlns:p14="http://schemas.microsoft.com/office/powerpoint/2010/main" val="374586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Dall’alfabeto al linguaggio</a:t>
            </a:r>
            <a:endParaRPr lang="it-IT" dirty="0"/>
          </a:p>
        </p:txBody>
      </p:sp>
      <p:sp>
        <p:nvSpPr>
          <p:cNvPr id="3" name="Segnaposto contenuto 2"/>
          <p:cNvSpPr>
            <a:spLocks noGrp="1"/>
          </p:cNvSpPr>
          <p:nvPr>
            <p:ph idx="1"/>
          </p:nvPr>
        </p:nvSpPr>
        <p:spPr/>
        <p:txBody>
          <a:bodyPr>
            <a:normAutofit lnSpcReduction="10000"/>
          </a:bodyPr>
          <a:lstStyle/>
          <a:p>
            <a:pPr>
              <a:buFont typeface="Arial" panose="020B0604020202020204" pitchFamily="34" charset="0"/>
              <a:buChar char="#"/>
            </a:pPr>
            <a:r>
              <a:rPr lang="it-IT" dirty="0">
                <a:latin typeface="Arial" panose="020B0604020202020204" pitchFamily="34" charset="0"/>
              </a:rPr>
              <a:t>Un alfabeto è un insieme finito non vuoto di simboli</a:t>
            </a:r>
          </a:p>
          <a:p>
            <a:pPr marL="0" indent="0" algn="ctr">
              <a:buNone/>
            </a:pPr>
            <a:r>
              <a:rPr lang="it-IT" dirty="0"/>
              <a:t>W = {A, …., Z}</a:t>
            </a:r>
          </a:p>
          <a:p>
            <a:pPr algn="just">
              <a:buFont typeface="Verdana" panose="020B0604030504040204" pitchFamily="34" charset="0"/>
              <a:buChar char="#"/>
            </a:pPr>
            <a:r>
              <a:rPr lang="it-IT" dirty="0"/>
              <a:t>per stringa di un alfabeto si intende una sequenza finita di simboli </a:t>
            </a:r>
            <a:r>
              <a:rPr lang="it-IT" dirty="0" smtClean="0"/>
              <a:t>dell'alfabeto: W*</a:t>
            </a:r>
          </a:p>
          <a:p>
            <a:pPr algn="just">
              <a:buFont typeface="Verdana" panose="020B0604030504040204" pitchFamily="34" charset="0"/>
              <a:buChar char="#"/>
            </a:pPr>
            <a:r>
              <a:rPr lang="it-IT" dirty="0"/>
              <a:t>Per linguaggio su un alfabeto W si intende un qualsiasi sottoinsieme L dell'insieme delle stringhe di W. </a:t>
            </a:r>
          </a:p>
          <a:p>
            <a:pPr algn="just">
              <a:buFont typeface="Verdana" panose="020B0604030504040204" pitchFamily="34" charset="0"/>
              <a:buChar char="#"/>
            </a:pPr>
            <a:r>
              <a:rPr lang="it-IT" dirty="0" smtClean="0">
                <a:latin typeface="Arial" panose="020B0604020202020204" pitchFamily="34" charset="0"/>
              </a:rPr>
              <a:t>Esempi:</a:t>
            </a:r>
            <a:endParaRPr lang="it-IT" dirty="0">
              <a:latin typeface="Arial" panose="020B0604020202020204" pitchFamily="34" charset="0"/>
            </a:endParaRPr>
          </a:p>
          <a:p>
            <a:pPr lvl="1" algn="just">
              <a:buFont typeface="Verdana" panose="020B0604030504040204" pitchFamily="34" charset="0"/>
              <a:buChar char="@"/>
            </a:pPr>
            <a:r>
              <a:rPr lang="it-IT" sz="2000" dirty="0">
                <a:solidFill>
                  <a:schemeClr val="accent2">
                    <a:lumMod val="50000"/>
                  </a:schemeClr>
                </a:solidFill>
              </a:rPr>
              <a:t>Dato l'alfabeto {a, b</a:t>
            </a:r>
            <a:r>
              <a:rPr lang="it-IT" sz="2000" dirty="0" smtClean="0">
                <a:solidFill>
                  <a:schemeClr val="accent2">
                    <a:lumMod val="50000"/>
                  </a:schemeClr>
                </a:solidFill>
              </a:rPr>
              <a:t>} ed ε la stringa vuota, </a:t>
            </a:r>
            <a:r>
              <a:rPr lang="it-IT" sz="2000" dirty="0">
                <a:solidFill>
                  <a:schemeClr val="accent2">
                    <a:lumMod val="50000"/>
                  </a:schemeClr>
                </a:solidFill>
              </a:rPr>
              <a:t>l'insieme </a:t>
            </a:r>
            <a:endParaRPr lang="it-IT" sz="2000" dirty="0" smtClean="0">
              <a:solidFill>
                <a:schemeClr val="accent2">
                  <a:lumMod val="50000"/>
                </a:schemeClr>
              </a:solidFill>
            </a:endParaRPr>
          </a:p>
          <a:p>
            <a:pPr marL="548640" lvl="2" indent="0" algn="ctr">
              <a:buNone/>
            </a:pPr>
            <a:r>
              <a:rPr lang="it-IT" sz="2000" dirty="0" smtClean="0">
                <a:solidFill>
                  <a:schemeClr val="accent2">
                    <a:lumMod val="50000"/>
                  </a:schemeClr>
                </a:solidFill>
              </a:rPr>
              <a:t>L </a:t>
            </a:r>
            <a:r>
              <a:rPr lang="it-IT" sz="2000" dirty="0">
                <a:solidFill>
                  <a:schemeClr val="accent2">
                    <a:lumMod val="50000"/>
                  </a:schemeClr>
                </a:solidFill>
              </a:rPr>
              <a:t>= {</a:t>
            </a:r>
            <a:r>
              <a:rPr lang="it-IT" sz="2000" dirty="0" err="1">
                <a:solidFill>
                  <a:schemeClr val="accent2">
                    <a:lumMod val="50000"/>
                  </a:schemeClr>
                </a:solidFill>
              </a:rPr>
              <a:t>a</a:t>
            </a:r>
            <a:r>
              <a:rPr lang="it-IT" sz="2000" baseline="30000" dirty="0" err="1">
                <a:solidFill>
                  <a:schemeClr val="accent2">
                    <a:lumMod val="50000"/>
                  </a:schemeClr>
                </a:solidFill>
              </a:rPr>
              <a:t>n</a:t>
            </a:r>
            <a:r>
              <a:rPr lang="it-IT" sz="2000" dirty="0" err="1">
                <a:solidFill>
                  <a:schemeClr val="accent2">
                    <a:lumMod val="50000"/>
                  </a:schemeClr>
                </a:solidFill>
              </a:rPr>
              <a:t>b</a:t>
            </a:r>
            <a:r>
              <a:rPr lang="it-IT" sz="2000" baseline="30000" dirty="0" err="1">
                <a:solidFill>
                  <a:schemeClr val="accent2">
                    <a:lumMod val="50000"/>
                  </a:schemeClr>
                </a:solidFill>
              </a:rPr>
              <a:t>n</a:t>
            </a:r>
            <a:r>
              <a:rPr lang="it-IT" sz="2000" dirty="0">
                <a:solidFill>
                  <a:schemeClr val="accent2">
                    <a:lumMod val="50000"/>
                  </a:schemeClr>
                </a:solidFill>
              </a:rPr>
              <a:t> | n ≥ 0</a:t>
            </a:r>
            <a:r>
              <a:rPr lang="it-IT" sz="2000" dirty="0" smtClean="0">
                <a:solidFill>
                  <a:schemeClr val="accent2">
                    <a:lumMod val="50000"/>
                  </a:schemeClr>
                </a:solidFill>
              </a:rPr>
              <a:t>} </a:t>
            </a:r>
          </a:p>
          <a:p>
            <a:pPr marL="548640" lvl="2" indent="0" algn="just">
              <a:buNone/>
            </a:pPr>
            <a:r>
              <a:rPr lang="it-IT" sz="2000" dirty="0" smtClean="0">
                <a:solidFill>
                  <a:schemeClr val="accent2">
                    <a:lumMod val="50000"/>
                  </a:schemeClr>
                </a:solidFill>
              </a:rPr>
              <a:t>è </a:t>
            </a:r>
            <a:r>
              <a:rPr lang="it-IT" sz="2000" dirty="0">
                <a:solidFill>
                  <a:schemeClr val="accent2">
                    <a:lumMod val="50000"/>
                  </a:schemeClr>
                </a:solidFill>
              </a:rPr>
              <a:t>il linguaggio di tutte le stringhe costituite da una sequenza di n a(n ≥ 0), seguite da altrettante b. </a:t>
            </a:r>
            <a:endParaRPr lang="it-IT" sz="2000" dirty="0" smtClean="0">
              <a:solidFill>
                <a:schemeClr val="accent2">
                  <a:lumMod val="50000"/>
                </a:schemeClr>
              </a:solidFill>
            </a:endParaRPr>
          </a:p>
          <a:p>
            <a:pPr marL="548640" lvl="2" indent="0" algn="just">
              <a:buNone/>
            </a:pPr>
            <a:r>
              <a:rPr lang="it-IT" sz="2000" dirty="0" err="1" smtClean="0">
                <a:solidFill>
                  <a:schemeClr val="accent2">
                    <a:lumMod val="50000"/>
                  </a:schemeClr>
                </a:solidFill>
              </a:rPr>
              <a:t>aaabbb</a:t>
            </a:r>
            <a:r>
              <a:rPr lang="it-IT" sz="2000" dirty="0" smtClean="0">
                <a:solidFill>
                  <a:schemeClr val="accent2">
                    <a:lumMod val="50000"/>
                  </a:schemeClr>
                </a:solidFill>
              </a:rPr>
              <a:t> ∈ L; 	ε ∈ </a:t>
            </a:r>
            <a:r>
              <a:rPr lang="it-IT" sz="2000" dirty="0">
                <a:solidFill>
                  <a:schemeClr val="accent2">
                    <a:lumMod val="50000"/>
                  </a:schemeClr>
                </a:solidFill>
              </a:rPr>
              <a:t>L; </a:t>
            </a:r>
            <a:r>
              <a:rPr lang="it-IT" sz="2000" dirty="0" smtClean="0">
                <a:solidFill>
                  <a:schemeClr val="accent2">
                    <a:lumMod val="50000"/>
                  </a:schemeClr>
                </a:solidFill>
              </a:rPr>
              <a:t>		</a:t>
            </a:r>
            <a:r>
              <a:rPr lang="it-IT" sz="2000" dirty="0" err="1" smtClean="0">
                <a:solidFill>
                  <a:schemeClr val="accent2">
                    <a:lumMod val="50000"/>
                  </a:schemeClr>
                </a:solidFill>
              </a:rPr>
              <a:t>aaabb</a:t>
            </a:r>
            <a:r>
              <a:rPr lang="it-IT" sz="2000" dirty="0" smtClean="0">
                <a:solidFill>
                  <a:schemeClr val="accent2">
                    <a:lumMod val="50000"/>
                  </a:schemeClr>
                </a:solidFill>
              </a:rPr>
              <a:t> ∉ L</a:t>
            </a:r>
          </a:p>
          <a:p>
            <a:pPr lvl="1" algn="just">
              <a:buFont typeface="Verdana" panose="020B0604030504040204" pitchFamily="34" charset="0"/>
              <a:buChar char="@"/>
            </a:pPr>
            <a:r>
              <a:rPr lang="it-IT" sz="2000" dirty="0">
                <a:solidFill>
                  <a:schemeClr val="accent2">
                    <a:lumMod val="50000"/>
                  </a:schemeClr>
                </a:solidFill>
              </a:rPr>
              <a:t>Dato l'alfabeto {I, V, X, L, C, D, M}, l'insieme di tutti i numeri da 1 a 3000 rappresentati come numeri romani è un linguaggio.</a:t>
            </a:r>
          </a:p>
        </p:txBody>
      </p:sp>
      <p:sp>
        <p:nvSpPr>
          <p:cNvPr id="4" name="Segnaposto contenuto 3"/>
          <p:cNvSpPr>
            <a:spLocks noGrp="1"/>
          </p:cNvSpPr>
          <p:nvPr>
            <p:ph sz="half" idx="13"/>
          </p:nvPr>
        </p:nvSpPr>
        <p:spPr>
          <a:xfrm>
            <a:off x="155448" y="3200400"/>
            <a:ext cx="5673852" cy="2971800"/>
          </a:xfrm>
        </p:spPr>
        <p:txBody>
          <a:bodyPr>
            <a:normAutofit fontScale="92500"/>
          </a:bodyPr>
          <a:lstStyle/>
          <a:p>
            <a:pPr marL="0" indent="0">
              <a:buNone/>
            </a:pPr>
            <a:r>
              <a:rPr lang="it-IT" dirty="0"/>
              <a:t>un linguaggio di programmazione per essere tale deve essere facilmente definibile con un metalinguaggio e </a:t>
            </a:r>
            <a:r>
              <a:rPr lang="it-IT" dirty="0" smtClean="0"/>
              <a:t>maneggiabile.</a:t>
            </a:r>
          </a:p>
          <a:p>
            <a:pPr marL="0" indent="0">
              <a:buNone/>
            </a:pPr>
            <a:r>
              <a:rPr lang="it-IT" dirty="0"/>
              <a:t>Per definire un linguaggio possiamo utilizzare diversi approcci:</a:t>
            </a:r>
          </a:p>
          <a:p>
            <a:pPr>
              <a:buFont typeface="Verdana" panose="020B0604030504040204" pitchFamily="34" charset="0"/>
              <a:buChar char="#"/>
            </a:pPr>
            <a:r>
              <a:rPr lang="it-IT" dirty="0" smtClean="0"/>
              <a:t>Algebrico (espressioni regolari)</a:t>
            </a:r>
          </a:p>
          <a:p>
            <a:pPr>
              <a:buFont typeface="Verdana" panose="020B0604030504040204" pitchFamily="34" charset="0"/>
              <a:buChar char="#"/>
            </a:pPr>
            <a:r>
              <a:rPr lang="it-IT" dirty="0" smtClean="0"/>
              <a:t>Generativo (grammatiche formali)</a:t>
            </a:r>
          </a:p>
          <a:p>
            <a:pPr>
              <a:buFont typeface="Verdana" panose="020B0604030504040204" pitchFamily="34" charset="0"/>
              <a:buChar char="#"/>
            </a:pPr>
            <a:r>
              <a:rPr lang="it-IT" dirty="0" smtClean="0"/>
              <a:t>Riconoscitivo (algoritmo di riconoscimento)</a:t>
            </a:r>
            <a:endParaRPr lang="it-IT" dirty="0"/>
          </a:p>
        </p:txBody>
      </p:sp>
    </p:spTree>
    <p:extLst>
      <p:ext uri="{BB962C8B-B14F-4D97-AF65-F5344CB8AC3E}">
        <p14:creationId xmlns:p14="http://schemas.microsoft.com/office/powerpoint/2010/main" val="54946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 calcmode="lin" valueType="num">
                                      <p:cBhvr additive="base">
                                        <p:cTn id="5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
                                            <p:txEl>
                                              <p:pRg st="1" end="1"/>
                                            </p:txEl>
                                          </p:spTgt>
                                        </p:tgtEl>
                                        <p:attrNameLst>
                                          <p:attrName>style.visibility</p:attrName>
                                        </p:attrNameLst>
                                      </p:cBhvr>
                                      <p:to>
                                        <p:strVal val="visible"/>
                                      </p:to>
                                    </p:set>
                                    <p:anim calcmode="lin" valueType="num">
                                      <p:cBhvr additive="base">
                                        <p:cTn id="6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
                                            <p:txEl>
                                              <p:pRg st="2" end="2"/>
                                            </p:txEl>
                                          </p:spTgt>
                                        </p:tgtEl>
                                        <p:attrNameLst>
                                          <p:attrName>style.visibility</p:attrName>
                                        </p:attrNameLst>
                                      </p:cBhvr>
                                      <p:to>
                                        <p:strVal val="visible"/>
                                      </p:to>
                                    </p:set>
                                    <p:anim calcmode="lin" valueType="num">
                                      <p:cBhvr additive="base">
                                        <p:cTn id="7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xEl>
                                              <p:pRg st="3" end="3"/>
                                            </p:txEl>
                                          </p:spTgt>
                                        </p:tgtEl>
                                        <p:attrNameLst>
                                          <p:attrName>style.visibility</p:attrName>
                                        </p:attrNameLst>
                                      </p:cBhvr>
                                      <p:to>
                                        <p:strVal val="visible"/>
                                      </p:to>
                                    </p:set>
                                    <p:anim calcmode="lin" valueType="num">
                                      <p:cBhvr additive="base">
                                        <p:cTn id="7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
                                            <p:txEl>
                                              <p:pRg st="4" end="4"/>
                                            </p:txEl>
                                          </p:spTgt>
                                        </p:tgtEl>
                                        <p:attrNameLst>
                                          <p:attrName>style.visibility</p:attrName>
                                        </p:attrNameLst>
                                      </p:cBhvr>
                                      <p:to>
                                        <p:strVal val="visible"/>
                                      </p:to>
                                    </p:set>
                                    <p:anim calcmode="lin" valueType="num">
                                      <p:cBhvr additive="base">
                                        <p:cTn id="8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Tesi di </a:t>
            </a:r>
            <a:r>
              <a:rPr lang="it-IT" dirty="0" err="1" smtClean="0"/>
              <a:t>Turing</a:t>
            </a:r>
            <a:r>
              <a:rPr lang="it-IT" dirty="0" smtClean="0"/>
              <a:t>-Church</a:t>
            </a:r>
            <a:br>
              <a:rPr lang="it-IT" dirty="0" smtClean="0"/>
            </a:br>
            <a:r>
              <a:rPr lang="it-IT" sz="3200" dirty="0" smtClean="0"/>
              <a:t>la teoria della computazione</a:t>
            </a:r>
            <a:endParaRPr lang="it-IT" dirty="0"/>
          </a:p>
        </p:txBody>
      </p:sp>
      <p:sp>
        <p:nvSpPr>
          <p:cNvPr id="3" name="Segnaposto contenuto 2"/>
          <p:cNvSpPr>
            <a:spLocks noGrp="1"/>
          </p:cNvSpPr>
          <p:nvPr>
            <p:ph idx="1"/>
          </p:nvPr>
        </p:nvSpPr>
        <p:spPr/>
        <p:txBody>
          <a:bodyPr>
            <a:normAutofit fontScale="77500" lnSpcReduction="20000"/>
          </a:bodyPr>
          <a:lstStyle/>
          <a:p>
            <a:r>
              <a:rPr lang="it-IT" sz="2600" dirty="0"/>
              <a:t>A metà degli anni ’30, lo statunitense </a:t>
            </a:r>
            <a:r>
              <a:rPr lang="it-IT" sz="2600" b="1" dirty="0"/>
              <a:t>Alonzo Church</a:t>
            </a:r>
            <a:r>
              <a:rPr lang="it-IT" sz="2600" dirty="0"/>
              <a:t> e l’inglese </a:t>
            </a:r>
            <a:r>
              <a:rPr lang="it-IT" sz="2600" b="1" dirty="0"/>
              <a:t>Alan </a:t>
            </a:r>
            <a:r>
              <a:rPr lang="it-IT" sz="2600" b="1" dirty="0" err="1"/>
              <a:t>Turing</a:t>
            </a:r>
            <a:r>
              <a:rPr lang="it-IT" sz="2600" b="1" dirty="0"/>
              <a:t> </a:t>
            </a:r>
            <a:r>
              <a:rPr lang="it-IT" sz="2600" dirty="0"/>
              <a:t>affrontarono in modo indipendentemente il terzo problema di </a:t>
            </a:r>
            <a:r>
              <a:rPr lang="it-IT" sz="2600" dirty="0" err="1" smtClean="0"/>
              <a:t>Hilbert</a:t>
            </a:r>
            <a:r>
              <a:rPr lang="it-IT" sz="2600" dirty="0"/>
              <a:t> </a:t>
            </a:r>
            <a:r>
              <a:rPr lang="it-IT" sz="2600" dirty="0" err="1" smtClean="0"/>
              <a:t>Entscheidungsproblem</a:t>
            </a:r>
            <a:r>
              <a:rPr lang="it-IT" sz="2600" dirty="0" smtClean="0"/>
              <a:t> (problema </a:t>
            </a:r>
            <a:r>
              <a:rPr lang="it-IT" sz="2600" dirty="0"/>
              <a:t>della </a:t>
            </a:r>
            <a:r>
              <a:rPr lang="it-IT" sz="2600" dirty="0" smtClean="0"/>
              <a:t>decisione): </a:t>
            </a:r>
          </a:p>
          <a:p>
            <a:pPr marL="0" indent="0" algn="just">
              <a:buNone/>
            </a:pPr>
            <a:r>
              <a:rPr lang="it-IT" sz="2600" b="1" i="1" dirty="0" smtClean="0">
                <a:solidFill>
                  <a:schemeClr val="accent2"/>
                </a:solidFill>
              </a:rPr>
              <a:t>trovare </a:t>
            </a:r>
            <a:r>
              <a:rPr lang="it-IT" sz="2600" b="1" i="1" dirty="0">
                <a:solidFill>
                  <a:schemeClr val="accent2"/>
                </a:solidFill>
              </a:rPr>
              <a:t>un algoritmo che, </a:t>
            </a:r>
            <a:r>
              <a:rPr lang="it-IT" sz="2600" b="1" i="1" dirty="0" smtClean="0">
                <a:solidFill>
                  <a:schemeClr val="accent2"/>
                </a:solidFill>
              </a:rPr>
              <a:t>data </a:t>
            </a:r>
            <a:r>
              <a:rPr lang="it-IT" sz="2600" b="1" i="1" dirty="0">
                <a:solidFill>
                  <a:schemeClr val="accent2"/>
                </a:solidFill>
              </a:rPr>
              <a:t>una formula della logica del primo ordine, </a:t>
            </a:r>
            <a:r>
              <a:rPr lang="it-IT" sz="2600" b="1" i="1" dirty="0" smtClean="0">
                <a:solidFill>
                  <a:schemeClr val="accent2"/>
                </a:solidFill>
              </a:rPr>
              <a:t>sia in </a:t>
            </a:r>
            <a:r>
              <a:rPr lang="it-IT" sz="2600" b="1" i="1" dirty="0">
                <a:solidFill>
                  <a:schemeClr val="accent2"/>
                </a:solidFill>
              </a:rPr>
              <a:t>grado di determinare se essa </a:t>
            </a:r>
            <a:r>
              <a:rPr lang="it-IT" sz="2600" b="1" i="1" dirty="0" smtClean="0">
                <a:solidFill>
                  <a:schemeClr val="accent2"/>
                </a:solidFill>
              </a:rPr>
              <a:t>è o </a:t>
            </a:r>
            <a:r>
              <a:rPr lang="it-IT" sz="2600" b="1" i="1" dirty="0">
                <a:solidFill>
                  <a:schemeClr val="accent2"/>
                </a:solidFill>
              </a:rPr>
              <a:t>meno valida </a:t>
            </a:r>
          </a:p>
          <a:p>
            <a:pPr marL="0" indent="0">
              <a:buNone/>
            </a:pPr>
            <a:r>
              <a:rPr lang="it-IT" sz="2600" dirty="0" smtClean="0"/>
              <a:t> </a:t>
            </a:r>
            <a:r>
              <a:rPr lang="it-IT" sz="2600" dirty="0"/>
              <a:t>L'indecidibilità </a:t>
            </a:r>
            <a:r>
              <a:rPr lang="it-IT" sz="2600" dirty="0" smtClean="0"/>
              <a:t>del problema fu </a:t>
            </a:r>
            <a:r>
              <a:rPr lang="it-IT" sz="2600" dirty="0"/>
              <a:t>dimostrata </a:t>
            </a:r>
            <a:r>
              <a:rPr lang="it-IT" sz="2600" dirty="0" smtClean="0"/>
              <a:t>da </a:t>
            </a:r>
            <a:r>
              <a:rPr lang="it-IT" sz="2600" dirty="0" err="1" smtClean="0"/>
              <a:t>Turing</a:t>
            </a:r>
            <a:r>
              <a:rPr lang="it-IT" sz="2600" dirty="0" smtClean="0"/>
              <a:t> facendo </a:t>
            </a:r>
            <a:r>
              <a:rPr lang="it-IT" sz="2600" dirty="0"/>
              <a:t>ricorso alla cosiddetta macchina di </a:t>
            </a:r>
            <a:r>
              <a:rPr lang="it-IT" sz="2600" dirty="0" err="1" smtClean="0"/>
              <a:t>Turing</a:t>
            </a:r>
            <a:r>
              <a:rPr lang="it-IT" sz="2600" dirty="0" smtClean="0"/>
              <a:t>.</a:t>
            </a:r>
            <a:endParaRPr lang="it-IT" sz="2600" dirty="0"/>
          </a:p>
          <a:p>
            <a:pPr marL="0" indent="0">
              <a:buNone/>
            </a:pPr>
            <a:r>
              <a:rPr lang="it-IT" sz="2600" dirty="0" smtClean="0"/>
              <a:t>Un risultato della dimostrazione fu che: </a:t>
            </a:r>
          </a:p>
          <a:p>
            <a:pPr marL="0" indent="0" algn="just">
              <a:buNone/>
            </a:pPr>
            <a:endParaRPr lang="it-IT" sz="2400" dirty="0"/>
          </a:p>
          <a:p>
            <a:pPr marL="0" indent="0" algn="just">
              <a:buNone/>
            </a:pPr>
            <a:r>
              <a:rPr lang="it-IT" sz="2800" dirty="0" smtClean="0">
                <a:solidFill>
                  <a:schemeClr val="accent2"/>
                </a:solidFill>
              </a:rPr>
              <a:t>Nessuna </a:t>
            </a:r>
            <a:r>
              <a:rPr lang="it-IT" sz="2800" dirty="0">
                <a:solidFill>
                  <a:schemeClr val="accent2"/>
                </a:solidFill>
              </a:rPr>
              <a:t>macchina può calcolare più di quello che fa la macchina universale di </a:t>
            </a:r>
            <a:r>
              <a:rPr lang="it-IT" sz="2800" dirty="0" err="1">
                <a:solidFill>
                  <a:schemeClr val="accent2"/>
                </a:solidFill>
              </a:rPr>
              <a:t>Turing</a:t>
            </a:r>
            <a:r>
              <a:rPr lang="it-IT" sz="2800" dirty="0">
                <a:solidFill>
                  <a:schemeClr val="accent2"/>
                </a:solidFill>
              </a:rPr>
              <a:t>: questi diversi modelli di calcolatore possono essere più efficienti, più veloci, più </a:t>
            </a:r>
            <a:r>
              <a:rPr lang="it-IT" sz="2800" dirty="0" err="1">
                <a:solidFill>
                  <a:schemeClr val="accent2"/>
                </a:solidFill>
              </a:rPr>
              <a:t>user-friendly</a:t>
            </a:r>
            <a:r>
              <a:rPr lang="it-IT" sz="2800" dirty="0">
                <a:solidFill>
                  <a:schemeClr val="accent2"/>
                </a:solidFill>
              </a:rPr>
              <a:t> della macchina di </a:t>
            </a:r>
            <a:r>
              <a:rPr lang="it-IT" sz="2800" dirty="0" err="1">
                <a:solidFill>
                  <a:schemeClr val="accent2"/>
                </a:solidFill>
              </a:rPr>
              <a:t>Turing</a:t>
            </a:r>
            <a:r>
              <a:rPr lang="it-IT" sz="2800" dirty="0">
                <a:solidFill>
                  <a:schemeClr val="accent2"/>
                </a:solidFill>
              </a:rPr>
              <a:t>, ma non possono calcolare funzioni che non siano calcolabili anche dalla macchina universale di </a:t>
            </a:r>
            <a:r>
              <a:rPr lang="it-IT" sz="2800" dirty="0" err="1">
                <a:solidFill>
                  <a:schemeClr val="accent2"/>
                </a:solidFill>
              </a:rPr>
              <a:t>Turing</a:t>
            </a:r>
            <a:r>
              <a:rPr lang="it-IT" sz="2800" dirty="0">
                <a:solidFill>
                  <a:schemeClr val="accent2"/>
                </a:solidFill>
              </a:rPr>
              <a:t>.</a:t>
            </a:r>
          </a:p>
        </p:txBody>
      </p:sp>
      <p:sp>
        <p:nvSpPr>
          <p:cNvPr id="4" name="Segnaposto contenuto 3"/>
          <p:cNvSpPr>
            <a:spLocks noGrp="1"/>
          </p:cNvSpPr>
          <p:nvPr>
            <p:ph sz="half" idx="13"/>
          </p:nvPr>
        </p:nvSpPr>
        <p:spPr/>
        <p:txBody>
          <a:bodyPr>
            <a:normAutofit fontScale="92500"/>
          </a:bodyPr>
          <a:lstStyle/>
          <a:p>
            <a:r>
              <a:rPr lang="it-IT" sz="2400" dirty="0" smtClean="0"/>
              <a:t>Non esiste un algoritmo per ogni problema.</a:t>
            </a:r>
          </a:p>
          <a:p>
            <a:r>
              <a:rPr lang="it-IT" sz="2400" b="1" dirty="0" smtClean="0"/>
              <a:t>Le funzioni non computabili </a:t>
            </a:r>
            <a:r>
              <a:rPr lang="it-IT" sz="2400" dirty="0" smtClean="0"/>
              <a:t>sono quei problemi per i quali non si può costruire un algoritmo</a:t>
            </a:r>
          </a:p>
          <a:p>
            <a:pPr marL="0" indent="0">
              <a:buNone/>
            </a:pPr>
            <a:r>
              <a:rPr lang="it-IT" sz="1700" u="sng" dirty="0">
                <a:solidFill>
                  <a:srgbClr val="002060"/>
                </a:solidFill>
              </a:rPr>
              <a:t>https://users.dimi.uniud.it/~angelo.montanari/Udine2014-3.pdf</a:t>
            </a:r>
          </a:p>
        </p:txBody>
      </p:sp>
    </p:spTree>
    <p:extLst>
      <p:ext uri="{BB962C8B-B14F-4D97-AF65-F5344CB8AC3E}">
        <p14:creationId xmlns:p14="http://schemas.microsoft.com/office/powerpoint/2010/main" val="26895253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 macchina di </a:t>
            </a:r>
            <a:r>
              <a:rPr lang="it-IT" dirty="0" err="1" smtClean="0"/>
              <a:t>turing</a:t>
            </a:r>
            <a:r>
              <a:rPr lang="it-IT" dirty="0" smtClean="0"/>
              <a:t/>
            </a:r>
            <a:br>
              <a:rPr lang="it-IT" dirty="0" smtClean="0"/>
            </a:br>
            <a:r>
              <a:rPr lang="it-IT" sz="2400" dirty="0" smtClean="0"/>
              <a:t>un modello di calcolo teorico</a:t>
            </a:r>
            <a:endParaRPr lang="it-IT" dirty="0"/>
          </a:p>
        </p:txBody>
      </p:sp>
      <p:sp>
        <p:nvSpPr>
          <p:cNvPr id="3" name="Segnaposto contenuto 2"/>
          <p:cNvSpPr>
            <a:spLocks noGrp="1"/>
          </p:cNvSpPr>
          <p:nvPr>
            <p:ph idx="1"/>
          </p:nvPr>
        </p:nvSpPr>
        <p:spPr/>
        <p:txBody>
          <a:bodyPr>
            <a:normAutofit fontScale="92500" lnSpcReduction="10000"/>
          </a:bodyPr>
          <a:lstStyle/>
          <a:p>
            <a:r>
              <a:rPr lang="it-IT" sz="2400" dirty="0"/>
              <a:t>Nel 1936 il matematico inglese </a:t>
            </a:r>
            <a:r>
              <a:rPr lang="it-IT" sz="2400" b="1" dirty="0"/>
              <a:t>Alan </a:t>
            </a:r>
            <a:r>
              <a:rPr lang="it-IT" sz="2400" b="1" dirty="0" err="1" smtClean="0"/>
              <a:t>Turing</a:t>
            </a:r>
            <a:r>
              <a:rPr lang="it-IT" sz="2400" b="1" dirty="0" smtClean="0"/>
              <a:t> </a:t>
            </a:r>
            <a:r>
              <a:rPr lang="it-IT" sz="2400" dirty="0"/>
              <a:t>(</a:t>
            </a:r>
            <a:r>
              <a:rPr lang="it-IT" sz="2400" dirty="0" smtClean="0"/>
              <a:t>1912–1954)</a:t>
            </a:r>
            <a:r>
              <a:rPr lang="it-IT" sz="2400" b="1" dirty="0" smtClean="0"/>
              <a:t> </a:t>
            </a:r>
            <a:r>
              <a:rPr lang="it-IT" sz="2400" dirty="0"/>
              <a:t>propose l'idea di una macchina </a:t>
            </a:r>
            <a:r>
              <a:rPr lang="it-IT" sz="2400" dirty="0" smtClean="0"/>
              <a:t>astratta che </a:t>
            </a:r>
            <a:r>
              <a:rPr lang="it-IT" sz="2400" dirty="0"/>
              <a:t>fosse capace di eseguire ogni tipo di calcolo su numeri e simboli.  </a:t>
            </a:r>
          </a:p>
          <a:p>
            <a:pPr algn="just">
              <a:buFont typeface="Verdana" panose="020B0604030504040204" pitchFamily="34" charset="0"/>
              <a:buChar char="#"/>
            </a:pPr>
            <a:endParaRPr lang="it-IT" sz="2400" dirty="0" smtClean="0"/>
          </a:p>
          <a:p>
            <a:pPr algn="just">
              <a:buFont typeface="Verdana" panose="020B0604030504040204" pitchFamily="34" charset="0"/>
              <a:buChar char="#"/>
            </a:pPr>
            <a:r>
              <a:rPr lang="it-IT" sz="2400" dirty="0" smtClean="0"/>
              <a:t>La macchina di </a:t>
            </a:r>
            <a:r>
              <a:rPr lang="it-IT" sz="2400" dirty="0" err="1" smtClean="0"/>
              <a:t>Turing</a:t>
            </a:r>
            <a:r>
              <a:rPr lang="it-IT" sz="2400" dirty="0" smtClean="0"/>
              <a:t> è </a:t>
            </a:r>
            <a:r>
              <a:rPr lang="it-IT" sz="2400" dirty="0"/>
              <a:t>un </a:t>
            </a:r>
            <a:r>
              <a:rPr lang="it-IT" sz="2400" b="1" dirty="0" smtClean="0"/>
              <a:t>automa a stati finiti deterministico</a:t>
            </a:r>
            <a:r>
              <a:rPr lang="it-IT" sz="2400" dirty="0" smtClean="0"/>
              <a:t> con testina di scrittura/lettura </a:t>
            </a:r>
            <a:r>
              <a:rPr lang="it-IT" sz="2400" dirty="0"/>
              <a:t>su </a:t>
            </a:r>
            <a:r>
              <a:rPr lang="it-IT" sz="2400" dirty="0" smtClean="0"/>
              <a:t>nastro bidirezionale </a:t>
            </a:r>
            <a:r>
              <a:rPr lang="it-IT" sz="2400" dirty="0"/>
              <a:t>"</a:t>
            </a:r>
            <a:r>
              <a:rPr lang="it-IT" sz="2400" dirty="0" smtClean="0"/>
              <a:t>potenzialmente</a:t>
            </a:r>
            <a:r>
              <a:rPr lang="it-IT" sz="2400" dirty="0"/>
              <a:t>" </a:t>
            </a:r>
            <a:r>
              <a:rPr lang="it-IT" sz="2400" dirty="0" smtClean="0"/>
              <a:t>illimitato</a:t>
            </a:r>
            <a:r>
              <a:rPr lang="it-IT" sz="2400" dirty="0"/>
              <a:t>.</a:t>
            </a:r>
          </a:p>
          <a:p>
            <a:endParaRPr lang="it-IT" dirty="0" smtClean="0"/>
          </a:p>
          <a:p>
            <a:pPr>
              <a:buFont typeface="Verdana" panose="020B0604030504040204" pitchFamily="34" charset="0"/>
              <a:buChar char="#"/>
            </a:pPr>
            <a:r>
              <a:rPr lang="it-IT" sz="2400" dirty="0" smtClean="0"/>
              <a:t>Regole di funzionamento</a:t>
            </a:r>
            <a:r>
              <a:rPr lang="it-IT" dirty="0" smtClean="0"/>
              <a:t>:</a:t>
            </a:r>
          </a:p>
          <a:p>
            <a:pPr marL="274320" lvl="1" indent="0" algn="just">
              <a:buNone/>
            </a:pPr>
            <a:r>
              <a:rPr lang="it-IT" sz="2400" dirty="0">
                <a:solidFill>
                  <a:schemeClr val="accent2">
                    <a:lumMod val="50000"/>
                  </a:schemeClr>
                </a:solidFill>
              </a:rPr>
              <a:t>Ad ogni istante la macchina si trova in uno stato appartenente ad un insieme finito e legge un carattere sul nastro. La funzione di transizione, in modo deterministico, fa scrivere un carattere, fa spostare la testina in una direzione o nell'altra, fa cambiare lo stato.</a:t>
            </a:r>
          </a:p>
        </p:txBody>
      </p:sp>
      <p:sp>
        <p:nvSpPr>
          <p:cNvPr id="4" name="Segnaposto contenuto 3"/>
          <p:cNvSpPr>
            <a:spLocks noGrp="1"/>
          </p:cNvSpPr>
          <p:nvPr>
            <p:ph sz="half" idx="13"/>
          </p:nvPr>
        </p:nvSpPr>
        <p:spPr>
          <a:xfrm>
            <a:off x="155448" y="3684442"/>
            <a:ext cx="5692902" cy="2487758"/>
          </a:xfrm>
        </p:spPr>
        <p:txBody>
          <a:bodyPr/>
          <a:lstStyle/>
          <a:p>
            <a:pPr fontAlgn="base"/>
            <a:r>
              <a:rPr lang="it-IT" sz="1600" u="sng" dirty="0" smtClean="0">
                <a:solidFill>
                  <a:srgbClr val="002060"/>
                </a:solidFill>
              </a:rPr>
              <a:t>http</a:t>
            </a:r>
            <a:r>
              <a:rPr lang="it-IT" sz="1600" u="sng" dirty="0">
                <a:solidFill>
                  <a:srgbClr val="002060"/>
                </a:solidFill>
              </a:rPr>
              <a:t>://mdt.di.unipi.it/default.aspx</a:t>
            </a:r>
            <a:r>
              <a:rPr lang="it-IT" sz="1600" dirty="0">
                <a:solidFill>
                  <a:srgbClr val="002060"/>
                </a:solidFill>
              </a:rPr>
              <a:t> </a:t>
            </a:r>
          </a:p>
          <a:p>
            <a:pPr fontAlgn="base"/>
            <a:r>
              <a:rPr lang="it-IT" sz="1600" u="sng" dirty="0">
                <a:solidFill>
                  <a:srgbClr val="002060"/>
                </a:solidFill>
              </a:rPr>
              <a:t>http://pages.di.unipi.it/brogi/Turing.html</a:t>
            </a:r>
            <a:r>
              <a:rPr lang="it-IT" sz="1600" dirty="0">
                <a:solidFill>
                  <a:srgbClr val="002060"/>
                </a:solidFill>
              </a:rPr>
              <a:t> </a:t>
            </a:r>
          </a:p>
          <a:p>
            <a:pPr fontAlgn="base"/>
            <a:r>
              <a:rPr lang="it-IT" sz="1600" u="sng" dirty="0">
                <a:solidFill>
                  <a:srgbClr val="002060"/>
                </a:solidFill>
              </a:rPr>
              <a:t>http://www.loebner.net/Prizef/TuringArticle.html</a:t>
            </a:r>
            <a:r>
              <a:rPr lang="it-IT" sz="1600" dirty="0"/>
              <a:t> </a:t>
            </a:r>
          </a:p>
          <a:p>
            <a:endParaRPr lang="it-IT" dirty="0"/>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33" y="4958334"/>
            <a:ext cx="3990975" cy="1314450"/>
          </a:xfrm>
          <a:prstGeom prst="rect">
            <a:avLst/>
          </a:prstGeom>
        </p:spPr>
      </p:pic>
    </p:spTree>
    <p:extLst>
      <p:ext uri="{BB962C8B-B14F-4D97-AF65-F5344CB8AC3E}">
        <p14:creationId xmlns:p14="http://schemas.microsoft.com/office/powerpoint/2010/main" val="25858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Struttura della macchina di </a:t>
            </a:r>
            <a:r>
              <a:rPr lang="it-IT" dirty="0" err="1" smtClean="0"/>
              <a:t>turing</a:t>
            </a:r>
            <a:endParaRPr lang="it-IT" dirty="0"/>
          </a:p>
        </p:txBody>
      </p:sp>
      <p:sp>
        <p:nvSpPr>
          <p:cNvPr id="3" name="Segnaposto contenuto 2"/>
          <p:cNvSpPr>
            <a:spLocks noGrp="1"/>
          </p:cNvSpPr>
          <p:nvPr>
            <p:ph idx="1"/>
          </p:nvPr>
        </p:nvSpPr>
        <p:spPr/>
        <p:txBody>
          <a:bodyPr>
            <a:normAutofit/>
          </a:bodyPr>
          <a:lstStyle/>
          <a:p>
            <a:pPr algn="just">
              <a:buFont typeface="Century Schoolbook" panose="02040604050505020304" pitchFamily="18" charset="0"/>
              <a:buChar char="#"/>
            </a:pPr>
            <a:r>
              <a:rPr lang="it" b="1" dirty="0" smtClean="0">
                <a:solidFill>
                  <a:schemeClr val="accent2"/>
                </a:solidFill>
              </a:rPr>
              <a:t>K</a:t>
            </a:r>
            <a:r>
              <a:rPr lang="it" dirty="0" smtClean="0"/>
              <a:t> insieme finito di </a:t>
            </a:r>
            <a:r>
              <a:rPr lang="it" b="1" dirty="0" smtClean="0">
                <a:solidFill>
                  <a:schemeClr val="accent2"/>
                </a:solidFill>
              </a:rPr>
              <a:t>stati</a:t>
            </a:r>
            <a:r>
              <a:rPr lang="it" dirty="0" smtClean="0"/>
              <a:t> </a:t>
            </a:r>
            <a:r>
              <a:rPr lang="it" dirty="0"/>
              <a:t>in cui si può trovare la macchina</a:t>
            </a:r>
          </a:p>
          <a:p>
            <a:pPr algn="just">
              <a:buFont typeface="Century Schoolbook" panose="02040604050505020304" pitchFamily="18" charset="0"/>
              <a:buChar char="#"/>
            </a:pPr>
            <a:r>
              <a:rPr lang="it" b="1" dirty="0" smtClean="0">
                <a:solidFill>
                  <a:schemeClr val="accent2"/>
                </a:solidFill>
              </a:rPr>
              <a:t>V L’alfabeto </a:t>
            </a:r>
            <a:r>
              <a:rPr lang="it" b="1" dirty="0">
                <a:solidFill>
                  <a:schemeClr val="accent2"/>
                </a:solidFill>
              </a:rPr>
              <a:t>dei simboli</a:t>
            </a:r>
            <a:r>
              <a:rPr lang="it" dirty="0"/>
              <a:t> che è possibile leggere e scrivere sul nastro </a:t>
            </a:r>
            <a:r>
              <a:rPr lang="it" dirty="0" smtClean="0"/>
              <a:t>infinito</a:t>
            </a:r>
          </a:p>
          <a:p>
            <a:pPr algn="just">
              <a:buFont typeface="Century Schoolbook" panose="02040604050505020304" pitchFamily="18" charset="0"/>
              <a:buChar char="#"/>
            </a:pPr>
            <a:r>
              <a:rPr lang="el-GR" b="1" dirty="0">
                <a:solidFill>
                  <a:schemeClr val="accent2"/>
                </a:solidFill>
              </a:rPr>
              <a:t>δ</a:t>
            </a:r>
            <a:r>
              <a:rPr lang="it-IT" b="1" dirty="0" smtClean="0">
                <a:solidFill>
                  <a:schemeClr val="accent2"/>
                </a:solidFill>
              </a:rPr>
              <a:t>(x, q)-&gt;(</a:t>
            </a:r>
            <a:r>
              <a:rPr lang="it-IT" b="1" dirty="0" err="1" smtClean="0">
                <a:solidFill>
                  <a:schemeClr val="accent2"/>
                </a:solidFill>
              </a:rPr>
              <a:t>y,a,m</a:t>
            </a:r>
            <a:r>
              <a:rPr lang="it-IT" b="1" dirty="0" smtClean="0">
                <a:solidFill>
                  <a:schemeClr val="accent2"/>
                </a:solidFill>
              </a:rPr>
              <a:t>)</a:t>
            </a:r>
            <a:r>
              <a:rPr lang="it" b="1" dirty="0" smtClean="0">
                <a:solidFill>
                  <a:schemeClr val="accent2"/>
                </a:solidFill>
              </a:rPr>
              <a:t> funzione di transizione </a:t>
            </a:r>
            <a:r>
              <a:rPr lang="it" dirty="0"/>
              <a:t>da </a:t>
            </a:r>
            <a:r>
              <a:rPr lang="it" dirty="0" smtClean="0"/>
              <a:t>un simbolo di ingresso e uno stato </a:t>
            </a:r>
            <a:r>
              <a:rPr lang="it" dirty="0"/>
              <a:t>ad un </a:t>
            </a:r>
            <a:r>
              <a:rPr lang="it" dirty="0" smtClean="0"/>
              <a:t>altro simbolo in uscita, un nuovo stato e uno spostamento</a:t>
            </a:r>
          </a:p>
          <a:p>
            <a:pPr algn="just">
              <a:buFont typeface="Century Schoolbook" panose="02040604050505020304" pitchFamily="18" charset="0"/>
              <a:buChar char="#"/>
            </a:pPr>
            <a:r>
              <a:rPr lang="it-IT" b="1" dirty="0" smtClean="0">
                <a:solidFill>
                  <a:schemeClr val="accent2"/>
                </a:solidFill>
              </a:rPr>
              <a:t>s </a:t>
            </a:r>
            <a:r>
              <a:rPr lang="it-IT" b="1" dirty="0" smtClean="0">
                <a:solidFill>
                  <a:schemeClr val="accent2"/>
                </a:solidFill>
                <a:sym typeface="Symbol" panose="05050102010706020507" pitchFamily="18" charset="2"/>
              </a:rPr>
              <a:t> K</a:t>
            </a:r>
            <a:r>
              <a:rPr lang="it" b="1" dirty="0" smtClean="0"/>
              <a:t> </a:t>
            </a:r>
            <a:r>
              <a:rPr lang="it" b="1" dirty="0" smtClean="0">
                <a:solidFill>
                  <a:schemeClr val="accent2"/>
                </a:solidFill>
              </a:rPr>
              <a:t>Lo </a:t>
            </a:r>
            <a:r>
              <a:rPr lang="it" b="1" dirty="0">
                <a:solidFill>
                  <a:schemeClr val="accent2"/>
                </a:solidFill>
              </a:rPr>
              <a:t>stato iniziale </a:t>
            </a:r>
            <a:endParaRPr lang="it" dirty="0" smtClean="0"/>
          </a:p>
          <a:p>
            <a:pPr algn="just">
              <a:buFont typeface="Century Schoolbook" panose="02040604050505020304" pitchFamily="18" charset="0"/>
              <a:buChar char="#"/>
            </a:pPr>
            <a:r>
              <a:rPr lang="it" dirty="0" smtClean="0"/>
              <a:t>F insieme </a:t>
            </a:r>
            <a:r>
              <a:rPr lang="it" dirty="0"/>
              <a:t>di stati </a:t>
            </a:r>
            <a:r>
              <a:rPr lang="it" dirty="0" smtClean="0"/>
              <a:t>finali</a:t>
            </a:r>
          </a:p>
          <a:p>
            <a:pPr algn="just">
              <a:buFont typeface="Century Schoolbook" panose="02040604050505020304" pitchFamily="18" charset="0"/>
              <a:buChar char="#"/>
            </a:pPr>
            <a:r>
              <a:rPr lang="it-IT" dirty="0" smtClean="0"/>
              <a:t>m spostamento della testina di lettura {avanti, dietro, fermo}</a:t>
            </a:r>
            <a:endParaRPr lang="it" dirty="0" smtClean="0"/>
          </a:p>
          <a:p>
            <a:pPr marL="0" indent="0" algn="just">
              <a:buNone/>
            </a:pPr>
            <a:r>
              <a:rPr lang="it" sz="2800" dirty="0" smtClean="0">
                <a:latin typeface="Century Schoolbook"/>
              </a:rPr>
              <a:t>Possiamo </a:t>
            </a:r>
            <a:r>
              <a:rPr lang="it" sz="2800" dirty="0">
                <a:latin typeface="Century Schoolbook"/>
              </a:rPr>
              <a:t>disegnare </a:t>
            </a:r>
            <a:r>
              <a:rPr lang="it" sz="2800" dirty="0" smtClean="0">
                <a:latin typeface="Century Schoolbook"/>
              </a:rPr>
              <a:t>un grafo </a:t>
            </a:r>
            <a:r>
              <a:rPr lang="it" sz="2800" dirty="0">
                <a:latin typeface="Century Schoolbook"/>
              </a:rPr>
              <a:t>degli stati, </a:t>
            </a:r>
            <a:r>
              <a:rPr lang="it" sz="2800" dirty="0" smtClean="0">
                <a:latin typeface="Century Schoolbook"/>
              </a:rPr>
              <a:t>o una </a:t>
            </a:r>
            <a:r>
              <a:rPr lang="it" sz="2800" dirty="0">
                <a:latin typeface="Century Schoolbook"/>
              </a:rPr>
              <a:t>matrice di transizione</a:t>
            </a:r>
          </a:p>
          <a:p>
            <a:pPr marL="0" indent="0">
              <a:buNone/>
            </a:pPr>
            <a:endParaRPr lang="it-IT" dirty="0"/>
          </a:p>
        </p:txBody>
      </p:sp>
      <p:sp>
        <p:nvSpPr>
          <p:cNvPr id="4" name="Segnaposto contenuto 3"/>
          <p:cNvSpPr>
            <a:spLocks noGrp="1"/>
          </p:cNvSpPr>
          <p:nvPr>
            <p:ph sz="half" idx="13"/>
          </p:nvPr>
        </p:nvSpPr>
        <p:spPr/>
        <p:txBody>
          <a:bodyPr>
            <a:normAutofit fontScale="92500" lnSpcReduction="10000"/>
          </a:bodyPr>
          <a:lstStyle/>
          <a:p>
            <a:pPr marL="0" indent="0" algn="just">
              <a:buNone/>
            </a:pPr>
            <a:r>
              <a:rPr lang="it" sz="2800" dirty="0"/>
              <a:t>Per ogni problema che si intende risolvere è necessario progettare una macchina di Turing </a:t>
            </a:r>
            <a:r>
              <a:rPr lang="it" sz="2800" dirty="0" smtClean="0"/>
              <a:t>adeguata.</a:t>
            </a:r>
          </a:p>
          <a:p>
            <a:pPr marL="0" indent="0" algn="just">
              <a:buNone/>
            </a:pPr>
            <a:r>
              <a:rPr lang="it" sz="2400" dirty="0" smtClean="0"/>
              <a:t>Una macchina è definita da una quintupla </a:t>
            </a:r>
          </a:p>
          <a:p>
            <a:pPr marL="0" indent="0" algn="ctr">
              <a:buNone/>
            </a:pPr>
            <a:r>
              <a:rPr lang="it" sz="2400" dirty="0" smtClean="0"/>
              <a:t>M = (K, V, s, </a:t>
            </a:r>
            <a:r>
              <a:rPr lang="el-GR" sz="2400" dirty="0" smtClean="0"/>
              <a:t>δ</a:t>
            </a:r>
            <a:r>
              <a:rPr lang="it-IT" sz="2400" dirty="0" smtClean="0"/>
              <a:t>, F)</a:t>
            </a:r>
            <a:endParaRPr lang="it" sz="2400" dirty="0"/>
          </a:p>
          <a:p>
            <a:pPr marL="0" indent="0">
              <a:buNone/>
            </a:pPr>
            <a:endParaRPr lang="it-IT" dirty="0"/>
          </a:p>
        </p:txBody>
      </p:sp>
    </p:spTree>
    <p:extLst>
      <p:ext uri="{BB962C8B-B14F-4D97-AF65-F5344CB8AC3E}">
        <p14:creationId xmlns:p14="http://schemas.microsoft.com/office/powerpoint/2010/main" val="3421197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Esempio (</a:t>
            </a:r>
            <a:r>
              <a:rPr lang="it-IT" dirty="0" smtClean="0"/>
              <a:t>I) </a:t>
            </a:r>
            <a:r>
              <a:rPr lang="it-IT" dirty="0"/>
              <a:t>di una Macchina di </a:t>
            </a:r>
            <a:r>
              <a:rPr lang="it-IT" dirty="0" err="1"/>
              <a:t>Turing</a:t>
            </a:r>
            <a:endParaRPr lang="it-IT" dirty="0"/>
          </a:p>
        </p:txBody>
      </p:sp>
      <p:sp>
        <p:nvSpPr>
          <p:cNvPr id="3" name="Segnaposto contenuto 2"/>
          <p:cNvSpPr>
            <a:spLocks noGrp="1"/>
          </p:cNvSpPr>
          <p:nvPr>
            <p:ph idx="1"/>
          </p:nvPr>
        </p:nvSpPr>
        <p:spPr/>
        <p:txBody>
          <a:bodyPr/>
          <a:lstStyle/>
          <a:p>
            <a:endParaRPr lang="it-IT" dirty="0" smtClean="0"/>
          </a:p>
          <a:p>
            <a:pPr marL="0" indent="0">
              <a:buNone/>
            </a:pPr>
            <a:r>
              <a:rPr lang="it-IT" dirty="0" smtClean="0"/>
              <a:t>AAAAAAA			ABABABA</a:t>
            </a:r>
            <a:endParaRPr lang="it-IT" dirty="0"/>
          </a:p>
          <a:p>
            <a:pPr marL="0" indent="0">
              <a:buNone/>
            </a:pPr>
            <a:r>
              <a:rPr lang="it-IT" dirty="0" smtClean="0"/>
              <a:t>Una </a:t>
            </a:r>
            <a:r>
              <a:rPr lang="it-IT" dirty="0"/>
              <a:t>tale </a:t>
            </a:r>
            <a:r>
              <a:rPr lang="it-IT" dirty="0" err="1"/>
              <a:t>MdT</a:t>
            </a:r>
            <a:r>
              <a:rPr lang="it-IT" dirty="0"/>
              <a:t> può essere definita dal seguente insieme di regole:</a:t>
            </a:r>
          </a:p>
          <a:p>
            <a:endParaRPr lang="it-IT" dirty="0"/>
          </a:p>
        </p:txBody>
      </p:sp>
      <p:sp>
        <p:nvSpPr>
          <p:cNvPr id="4" name="Segnaposto contenuto 3"/>
          <p:cNvSpPr>
            <a:spLocks noGrp="1"/>
          </p:cNvSpPr>
          <p:nvPr>
            <p:ph sz="half" idx="13"/>
          </p:nvPr>
        </p:nvSpPr>
        <p:spPr/>
        <p:txBody>
          <a:bodyPr>
            <a:noAutofit/>
          </a:bodyPr>
          <a:lstStyle/>
          <a:p>
            <a:pPr marL="0" indent="0" algn="just">
              <a:buNone/>
            </a:pPr>
            <a:r>
              <a:rPr lang="it-IT" sz="2800" dirty="0">
                <a:solidFill>
                  <a:schemeClr val="accent2"/>
                </a:solidFill>
              </a:rPr>
              <a:t>Consideriamo ad esempio una </a:t>
            </a:r>
            <a:r>
              <a:rPr lang="it-IT" sz="2800" dirty="0" err="1">
                <a:solidFill>
                  <a:schemeClr val="accent2"/>
                </a:solidFill>
              </a:rPr>
              <a:t>MdT</a:t>
            </a:r>
            <a:r>
              <a:rPr lang="it-IT" sz="2800" dirty="0">
                <a:solidFill>
                  <a:schemeClr val="accent2"/>
                </a:solidFill>
              </a:rPr>
              <a:t> che modifica una sequenza di A rimpiazzando ogni A in posizione dispari con una B (la prima A ha posizione pari uguale a 0). </a:t>
            </a:r>
          </a:p>
        </p:txBody>
      </p:sp>
      <p:sp>
        <p:nvSpPr>
          <p:cNvPr id="5" name="Freccia a destra 4"/>
          <p:cNvSpPr/>
          <p:nvPr/>
        </p:nvSpPr>
        <p:spPr>
          <a:xfrm>
            <a:off x="7626485" y="505839"/>
            <a:ext cx="978408"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graphicFrame>
        <p:nvGraphicFramePr>
          <p:cNvPr id="6" name="Tabella 5"/>
          <p:cNvGraphicFramePr>
            <a:graphicFrameLocks noGrp="1"/>
          </p:cNvGraphicFramePr>
          <p:nvPr>
            <p:extLst>
              <p:ext uri="{D42A27DB-BD31-4B8C-83A1-F6EECF244321}">
                <p14:modId xmlns:p14="http://schemas.microsoft.com/office/powerpoint/2010/main" val="656491664"/>
              </p:ext>
            </p:extLst>
          </p:nvPr>
        </p:nvGraphicFramePr>
        <p:xfrm>
          <a:off x="5192078" y="2069023"/>
          <a:ext cx="6649565" cy="1615419"/>
        </p:xfrm>
        <a:graphic>
          <a:graphicData uri="http://schemas.openxmlformats.org/drawingml/2006/table">
            <a:tbl>
              <a:tblPr firstRow="1" firstCol="1" bandRow="1">
                <a:tableStyleId>{5C22544A-7EE6-4342-B048-85BDC9FD1C3A}</a:tableStyleId>
              </a:tblPr>
              <a:tblGrid>
                <a:gridCol w="1329913">
                  <a:extLst>
                    <a:ext uri="{9D8B030D-6E8A-4147-A177-3AD203B41FA5}">
                      <a16:colId xmlns:a16="http://schemas.microsoft.com/office/drawing/2014/main" val="20000"/>
                    </a:ext>
                  </a:extLst>
                </a:gridCol>
                <a:gridCol w="1329913">
                  <a:extLst>
                    <a:ext uri="{9D8B030D-6E8A-4147-A177-3AD203B41FA5}">
                      <a16:colId xmlns:a16="http://schemas.microsoft.com/office/drawing/2014/main" val="20001"/>
                    </a:ext>
                  </a:extLst>
                </a:gridCol>
                <a:gridCol w="1329913">
                  <a:extLst>
                    <a:ext uri="{9D8B030D-6E8A-4147-A177-3AD203B41FA5}">
                      <a16:colId xmlns:a16="http://schemas.microsoft.com/office/drawing/2014/main" val="20002"/>
                    </a:ext>
                  </a:extLst>
                </a:gridCol>
                <a:gridCol w="1329913">
                  <a:extLst>
                    <a:ext uri="{9D8B030D-6E8A-4147-A177-3AD203B41FA5}">
                      <a16:colId xmlns:a16="http://schemas.microsoft.com/office/drawing/2014/main" val="20003"/>
                    </a:ext>
                  </a:extLst>
                </a:gridCol>
                <a:gridCol w="1329913">
                  <a:extLst>
                    <a:ext uri="{9D8B030D-6E8A-4147-A177-3AD203B41FA5}">
                      <a16:colId xmlns:a16="http://schemas.microsoft.com/office/drawing/2014/main" val="20004"/>
                    </a:ext>
                  </a:extLst>
                </a:gridCol>
              </a:tblGrid>
              <a:tr h="548515">
                <a:tc>
                  <a:txBody>
                    <a:bodyPr/>
                    <a:lstStyle/>
                    <a:p>
                      <a:pPr>
                        <a:lnSpc>
                          <a:spcPct val="107000"/>
                        </a:lnSpc>
                        <a:spcAft>
                          <a:spcPts val="0"/>
                        </a:spcAft>
                      </a:pPr>
                      <a:r>
                        <a:rPr lang="it-IT" sz="1100">
                          <a:effectLst/>
                        </a:rPr>
                        <a:t>STATO INIZIALE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INPUT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STATO FINALE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OUTPUT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SPOSTA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66726">
                <a:tc>
                  <a:txBody>
                    <a:bodyPr/>
                    <a:lstStyle/>
                    <a:p>
                      <a:pPr>
                        <a:lnSpc>
                          <a:spcPct val="107000"/>
                        </a:lnSpc>
                        <a:spcAft>
                          <a:spcPts val="0"/>
                        </a:spcAft>
                      </a:pPr>
                      <a:r>
                        <a:rPr lang="it-IT" sz="1100">
                          <a:effectLst/>
                        </a:rPr>
                        <a:t>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&gt;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66726">
                <a:tc>
                  <a:txBody>
                    <a:bodyPr/>
                    <a:lstStyle/>
                    <a:p>
                      <a:pPr>
                        <a:lnSpc>
                          <a:spcPct val="107000"/>
                        </a:lnSpc>
                        <a:spcAft>
                          <a:spcPts val="0"/>
                        </a:spcAft>
                      </a:pPr>
                      <a:r>
                        <a:rPr lang="it-IT" sz="1100">
                          <a:effectLst/>
                        </a:rPr>
                        <a:t>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B</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&gt;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66726">
                <a:tc>
                  <a:txBody>
                    <a:bodyPr/>
                    <a:lstStyle/>
                    <a:p>
                      <a:pPr>
                        <a:lnSpc>
                          <a:spcPct val="107000"/>
                        </a:lnSpc>
                        <a:spcAft>
                          <a:spcPts val="0"/>
                        </a:spcAft>
                      </a:pPr>
                      <a:r>
                        <a:rPr lang="it-IT" sz="1100">
                          <a:effectLst/>
                        </a:rPr>
                        <a:t>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FINE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66726">
                <a:tc>
                  <a:txBody>
                    <a:bodyPr/>
                    <a:lstStyle/>
                    <a:p>
                      <a:pPr>
                        <a:lnSpc>
                          <a:spcPct val="107000"/>
                        </a:lnSpc>
                        <a:spcAft>
                          <a:spcPts val="0"/>
                        </a:spcAft>
                      </a:pPr>
                      <a:r>
                        <a:rPr lang="it-IT" sz="1100">
                          <a:effectLst/>
                        </a:rPr>
                        <a:t>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FINE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pic>
        <p:nvPicPr>
          <p:cNvPr id="7" name="picture"/>
          <p:cNvPicPr/>
          <p:nvPr/>
        </p:nvPicPr>
        <p:blipFill>
          <a:blip r:embed="rId2">
            <a:extLst>
              <a:ext uri="{28A0092B-C50C-407E-A947-70E740481C1C}">
                <a14:useLocalDpi xmlns:a14="http://schemas.microsoft.com/office/drawing/2010/main" val="0"/>
              </a:ext>
            </a:extLst>
          </a:blip>
          <a:stretch>
            <a:fillRect/>
          </a:stretch>
        </p:blipFill>
        <p:spPr>
          <a:xfrm>
            <a:off x="6017349" y="3776814"/>
            <a:ext cx="2180293" cy="752184"/>
          </a:xfrm>
          <a:prstGeom prst="rect">
            <a:avLst/>
          </a:prstGeom>
        </p:spPr>
      </p:pic>
      <p:pic>
        <p:nvPicPr>
          <p:cNvPr id="8" name="picture"/>
          <p:cNvPicPr/>
          <p:nvPr/>
        </p:nvPicPr>
        <p:blipFill>
          <a:blip r:embed="rId3">
            <a:extLst>
              <a:ext uri="{28A0092B-C50C-407E-A947-70E740481C1C}">
                <a14:useLocalDpi xmlns:a14="http://schemas.microsoft.com/office/drawing/2010/main" val="0"/>
              </a:ext>
            </a:extLst>
          </a:blip>
          <a:stretch>
            <a:fillRect/>
          </a:stretch>
        </p:blipFill>
        <p:spPr>
          <a:xfrm>
            <a:off x="6017349" y="4692182"/>
            <a:ext cx="2181600" cy="752400"/>
          </a:xfrm>
          <a:prstGeom prst="rect">
            <a:avLst/>
          </a:prstGeom>
        </p:spPr>
      </p:pic>
      <p:pic>
        <p:nvPicPr>
          <p:cNvPr id="9" name="picture"/>
          <p:cNvPicPr/>
          <p:nvPr/>
        </p:nvPicPr>
        <p:blipFill>
          <a:blip r:embed="rId4">
            <a:extLst>
              <a:ext uri="{28A0092B-C50C-407E-A947-70E740481C1C}">
                <a14:useLocalDpi xmlns:a14="http://schemas.microsoft.com/office/drawing/2010/main" val="0"/>
              </a:ext>
            </a:extLst>
          </a:blip>
          <a:stretch>
            <a:fillRect/>
          </a:stretch>
        </p:blipFill>
        <p:spPr>
          <a:xfrm>
            <a:off x="6017349" y="5607766"/>
            <a:ext cx="2181600" cy="752400"/>
          </a:xfrm>
          <a:prstGeom prst="rect">
            <a:avLst/>
          </a:prstGeom>
        </p:spPr>
      </p:pic>
      <p:pic>
        <p:nvPicPr>
          <p:cNvPr id="10" name="picture"/>
          <p:cNvPicPr/>
          <p:nvPr/>
        </p:nvPicPr>
        <p:blipFill>
          <a:blip r:embed="rId5">
            <a:extLst>
              <a:ext uri="{28A0092B-C50C-407E-A947-70E740481C1C}">
                <a14:useLocalDpi xmlns:a14="http://schemas.microsoft.com/office/drawing/2010/main" val="0"/>
              </a:ext>
            </a:extLst>
          </a:blip>
          <a:stretch>
            <a:fillRect/>
          </a:stretch>
        </p:blipFill>
        <p:spPr>
          <a:xfrm>
            <a:off x="8552918" y="5582876"/>
            <a:ext cx="2181600" cy="752400"/>
          </a:xfrm>
          <a:prstGeom prst="rect">
            <a:avLst/>
          </a:prstGeom>
        </p:spPr>
      </p:pic>
    </p:spTree>
    <p:extLst>
      <p:ext uri="{BB962C8B-B14F-4D97-AF65-F5344CB8AC3E}">
        <p14:creationId xmlns:p14="http://schemas.microsoft.com/office/powerpoint/2010/main" val="79738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gno">
  <a:themeElements>
    <a:clrScheme name="Legn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Legno">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TM03090434[[fn=Legno]]</Template>
  <TotalTime>0</TotalTime>
  <Words>2323</Words>
  <Application>Microsoft Office PowerPoint</Application>
  <PresentationFormat>Widescreen</PresentationFormat>
  <Paragraphs>250</Paragraphs>
  <Slides>16</Slides>
  <Notes>9</Notes>
  <HiddenSlides>0</HiddenSlides>
  <MMClips>1</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16</vt:i4>
      </vt:variant>
    </vt:vector>
  </HeadingPairs>
  <TitlesOfParts>
    <vt:vector size="26" baseType="lpstr">
      <vt:lpstr>Arial</vt:lpstr>
      <vt:lpstr>Calibri</vt:lpstr>
      <vt:lpstr>Century Schoolbook</vt:lpstr>
      <vt:lpstr>Consolas</vt:lpstr>
      <vt:lpstr>Courier New</vt:lpstr>
      <vt:lpstr>Symbol</vt:lpstr>
      <vt:lpstr>Times New Roman</vt:lpstr>
      <vt:lpstr>Verdana</vt:lpstr>
      <vt:lpstr>Wingdings</vt:lpstr>
      <vt:lpstr>Legno</vt:lpstr>
      <vt:lpstr>I Linguaggi  e i modelli di calcolo</vt:lpstr>
      <vt:lpstr>Presentazione standard di PowerPoint</vt:lpstr>
      <vt:lpstr>Linguaggi di programmazione</vt:lpstr>
      <vt:lpstr>Analisi formale del linguaggio</vt:lpstr>
      <vt:lpstr>Dall’alfabeto al linguaggio</vt:lpstr>
      <vt:lpstr>Tesi di Turing-Church la teoria della computazione</vt:lpstr>
      <vt:lpstr>La macchina di turing un modello di calcolo teorico</vt:lpstr>
      <vt:lpstr>Struttura della macchina di turing</vt:lpstr>
      <vt:lpstr>Esempio (I) di una Macchina di Turing</vt:lpstr>
      <vt:lpstr>Esempio (II) di una Macchina di Turing</vt:lpstr>
      <vt:lpstr>I Paradigmi della Programmazione</vt:lpstr>
      <vt:lpstr>Linguaggi procedurali</vt:lpstr>
      <vt:lpstr>Programmazione strutturata o spaghetti programming</vt:lpstr>
      <vt:lpstr>Il paradigma object oriented</vt:lpstr>
      <vt:lpstr>Vantaggi della programmazione OO</vt:lpstr>
      <vt:lpstr>Struttura programma oo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 Algoritmi (Corso Zero)</dc:title>
  <dc:creator/>
  <cp:lastModifiedBy/>
  <cp:revision>6</cp:revision>
  <dcterms:created xsi:type="dcterms:W3CDTF">2012-07-30T23:18:30Z</dcterms:created>
  <dcterms:modified xsi:type="dcterms:W3CDTF">2019-10-08T21:50:42Z</dcterms:modified>
</cp:coreProperties>
</file>